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4"/>
  </p:notesMasterIdLst>
  <p:sldIdLst>
    <p:sldId id="256" r:id="rId2"/>
    <p:sldId id="287" r:id="rId3"/>
    <p:sldId id="282" r:id="rId4"/>
    <p:sldId id="281" r:id="rId5"/>
    <p:sldId id="258" r:id="rId6"/>
    <p:sldId id="259" r:id="rId7"/>
    <p:sldId id="266" r:id="rId8"/>
    <p:sldId id="260" r:id="rId9"/>
    <p:sldId id="261" r:id="rId10"/>
    <p:sldId id="283" r:id="rId11"/>
    <p:sldId id="284" r:id="rId12"/>
    <p:sldId id="291" r:id="rId13"/>
    <p:sldId id="285" r:id="rId14"/>
    <p:sldId id="288" r:id="rId15"/>
    <p:sldId id="296" r:id="rId16"/>
    <p:sldId id="293" r:id="rId17"/>
    <p:sldId id="292" r:id="rId18"/>
    <p:sldId id="289" r:id="rId19"/>
    <p:sldId id="290" r:id="rId20"/>
    <p:sldId id="294" r:id="rId21"/>
    <p:sldId id="286" r:id="rId22"/>
    <p:sldId id="29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ED" initials="I" lastIdx="1" clrIdx="0">
    <p:extLst>
      <p:ext uri="{19B8F6BF-5375-455C-9EA6-DF929625EA0E}">
        <p15:presenceInfo xmlns:p15="http://schemas.microsoft.com/office/powerpoint/2012/main" userId="INE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0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9D777-6128-4E38-BFEF-B777C76D819D}" type="datetimeFigureOut">
              <a:rPr lang="ru-RU" smtClean="0"/>
              <a:t>25/03/19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82B2-F619-4E01-B744-8A9EDFFA99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03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5407-80C2-4998-B2E2-DE73D6885A6B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ECFF2-0064-46D4-BF2E-2BF4DA974C49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1524-0BA8-440C-BFA7-805F54F1F7C9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7BF17-B426-4B7F-B59B-3394B81821C8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D34D-71DC-4EDD-8607-AA195B69CD7F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5ED-3FF9-4D6B-A49F-82E7DDBAF4CC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DADD-70E4-414A-B862-96A487BE64D1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3A8F-47BB-4AC0-A994-0B3415D93B5B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2D18-5AAC-4473-9519-686A2FCAFA4F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547D-FC11-4071-BE64-650BC4F4BA2C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516D4-8EB7-4065-916E-C2E53BADDACB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C639-3947-4925-BC87-658EE19AF3CA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E7012-2F94-444B-A1E6-28A807503E45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E7DB-0A3F-4ABA-A941-91DEF7F38E8A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1B43-6096-478E-9933-01B2112D91EC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7457-383A-44D3-A863-8E480EC8441D}" type="datetime1">
              <a:rPr lang="en-US" smtClean="0"/>
              <a:t>3/25/2019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F6FD-308B-45DE-8457-478360800CEF}" type="datetime1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ИАС "КЦП-ВО"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nv.orlova@ined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nv.orlova@ined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ed.ru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v.orlova@ined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nv.orlova@ined.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CFCA12-76C1-4998-A69C-97B8C4558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796" y="887116"/>
            <a:ext cx="8872396" cy="1631001"/>
          </a:xfrm>
        </p:spPr>
        <p:txBody>
          <a:bodyPr/>
          <a:lstStyle/>
          <a:p>
            <a:pPr algn="ctr"/>
            <a:br>
              <a:rPr lang="ru-RU" dirty="0"/>
            </a:br>
            <a:br>
              <a:rPr lang="ru-RU" dirty="0"/>
            </a:br>
            <a:r>
              <a:rPr lang="ru-RU" sz="3600" dirty="0"/>
              <a:t>Информационно-аналитическая система</a:t>
            </a:r>
            <a:br>
              <a:rPr lang="ru-RU" dirty="0"/>
            </a:br>
            <a:r>
              <a:rPr lang="ru-RU" dirty="0"/>
              <a:t>«КЦП-ВО»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392D26-4B30-4A3B-88E7-162B682D22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796" y="2607733"/>
            <a:ext cx="8755204" cy="4086578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РУКОВОДСТВО</a:t>
            </a:r>
          </a:p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по формированию заявки</a:t>
            </a:r>
          </a:p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на открытый публичный конкурс по распределению КЦП</a:t>
            </a:r>
          </a:p>
          <a:p>
            <a:pPr algn="ctr"/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Москва, 2019 год</a:t>
            </a:r>
          </a:p>
        </p:txBody>
      </p:sp>
    </p:spTree>
    <p:extLst>
      <p:ext uri="{BB962C8B-B14F-4D97-AF65-F5344CB8AC3E}">
        <p14:creationId xmlns:p14="http://schemas.microsoft.com/office/powerpoint/2010/main" val="374448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4. Реестр НП(С)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Последовательность действий при работе с реестром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4.1: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Актуализация реестра НП(С):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4.1.1) актуализировать имеющие сведения о НП(С);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4.1.2) внести информацию о наличии профессионально-общественной аккредитации;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4.1.3) в случае изменения сведений о наличии лицензии и/или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гос.аккредитации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(в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зеленых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или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желтых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строках реестра) необходимо: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во-первых, заменить скан соответствующих приложений в разделе системы «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Документы образовательной организации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во-вторых, направить обращение на е-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nv.orlova@ined.ru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 указанием в теме письма номера организации с пометкой «Реестр НП(С) – желтый/зеленый - обновление </a:t>
            </a:r>
            <a:r>
              <a:rPr lang="ru-RU" sz="2800" dirty="0" err="1">
                <a:solidFill>
                  <a:srgbClr val="9F2936">
                    <a:lumMod val="50000"/>
                  </a:srgbClr>
                </a:solidFill>
              </a:rPr>
              <a:t>гос.аккредитации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»;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4.1.4) при наличии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белых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строк необходимо их заполнить обязательной информацией кликнув кнопку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«Редактировать»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или (в случае отсутствия данной НП(С) в приложении к лицензии) направить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обращение на е-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nv.orlova@ined.ru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 указанием в теме письма номера организации и пометкой «Реестр НП(С) - белый»;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4.1.5) в случае наличия приказа Рособрнадзора о прохождении </a:t>
            </a:r>
            <a:r>
              <a:rPr lang="ru-RU" sz="2800" dirty="0" err="1">
                <a:solidFill>
                  <a:srgbClr val="9F2936">
                    <a:lumMod val="50000"/>
                  </a:srgbClr>
                </a:solidFill>
              </a:rPr>
              <a:t>гос.аккредитации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по НП(С) в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красной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строке необходимо направить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обращение на е-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nv.orlova@ined.ru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 указанием в теме письма номера организации и пометкой «Реестр НП(С) - красный».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4. Реестр НП(С)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4.2: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Добавление специальности или направления подготовки в реестр НП(С):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4.2.1) в случае внесения новой специальности или направления подготовки в реестр НП(С) необходимо в последней строке реестра кликнуть на кнопку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«Добавить специальность или направление подготовки»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и заполнить все обязательные поля;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4.2.2) сохранив внесенные сведения соответствующая НП(С) появляется в реестре в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серой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строке;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4.2.3) по завершению добавления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серых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строк в реестр НП(С) необходимо направить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запрос на обработку строк на е-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nv.orlova@ined.ru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 указанием в теме письма номера организации и пометкой «Реестр НП(С) - серый»;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4.2.4) дождаться обработки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серых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строк реестра (срок обработки – не более трех рабочих дней). 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Примечание</a:t>
            </a:r>
            <a:r>
              <a:rPr lang="ru-RU" sz="2800" i="1" dirty="0">
                <a:solidFill>
                  <a:schemeClr val="accent2"/>
                </a:solidFill>
              </a:rPr>
              <a:t>: в целях оптимизации времени в период обработки запроса в системе следует продолжить работу в разделе 6 </a:t>
            </a:r>
            <a:r>
              <a:rPr lang="ru-RU" sz="2800" b="1" i="1" dirty="0">
                <a:solidFill>
                  <a:schemeClr val="accent2"/>
                </a:solidFill>
              </a:rPr>
              <a:t>«Показатели деятельности образовательной организации</a:t>
            </a:r>
            <a:r>
              <a:rPr lang="ru-RU" sz="2800" i="1" dirty="0">
                <a:solidFill>
                  <a:schemeClr val="accent2"/>
                </a:solidFill>
              </a:rPr>
              <a:t>».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19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4. Реестр НП(С)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4.3: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Ввод сведений о наличии профессионально-общественной аккредитации (далее - ПОА) по специальностям и направлениям подготовки: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4.3.1) в случае наличия профессионально-общественной аккредитации кликнуть на кнопку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«Ввод данных»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столбце реестра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«Сведения о наличии профессионально-общественной аккредитации»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и заполнить все обязательные поля вкладки.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Примечание</a:t>
            </a:r>
            <a:r>
              <a:rPr lang="ru-RU" sz="2800" i="1" dirty="0">
                <a:solidFill>
                  <a:schemeClr val="accent2"/>
                </a:solidFill>
              </a:rPr>
              <a:t>: ввод сведений о наличии ПОА возможен только в зеленых, желтых или серых строках реестра.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90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4. Реестр НП(С)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4.4: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Формирование перечня заявляемых на конкурс специальностей/направлений подготовки: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4.4.1) в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зеленых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и </a:t>
            </a:r>
            <a:r>
              <a:rPr lang="ru-RU" sz="2800" u="sng" dirty="0">
                <a:solidFill>
                  <a:srgbClr val="9F2936">
                    <a:lumMod val="50000"/>
                  </a:srgbClr>
                </a:solidFill>
              </a:rPr>
              <a:t>желтых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строках (при условии внесения сведений о ПОА) про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ставить флажок во втором столбце 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Включить в состав конкурсной заявки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».</a:t>
            </a: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rgbClr val="9F2936"/>
                </a:solidFill>
              </a:rPr>
              <a:t>Примечания</a:t>
            </a:r>
            <a:r>
              <a:rPr lang="ru-RU" sz="2800" i="1" dirty="0">
                <a:solidFill>
                  <a:srgbClr val="9F2936"/>
                </a:solidFill>
              </a:rPr>
              <a:t>:</a:t>
            </a: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dirty="0">
                <a:solidFill>
                  <a:srgbClr val="9F2936"/>
                </a:solidFill>
              </a:rPr>
              <a:t>1) в перечень заявляемых на конкурс НП(С) можно выбрать только </a:t>
            </a:r>
            <a:r>
              <a:rPr lang="ru-RU" sz="2800" i="1" u="sng" dirty="0">
                <a:solidFill>
                  <a:srgbClr val="9F2936"/>
                </a:solidFill>
              </a:rPr>
              <a:t>зеленые</a:t>
            </a:r>
            <a:r>
              <a:rPr lang="ru-RU" sz="2800" i="1" dirty="0">
                <a:solidFill>
                  <a:srgbClr val="9F2936"/>
                </a:solidFill>
              </a:rPr>
              <a:t> и </a:t>
            </a:r>
            <a:r>
              <a:rPr lang="ru-RU" sz="2800" i="1" u="sng" dirty="0">
                <a:solidFill>
                  <a:srgbClr val="9F2936"/>
                </a:solidFill>
              </a:rPr>
              <a:t>желтые</a:t>
            </a:r>
            <a:r>
              <a:rPr lang="ru-RU" sz="2800" i="1" dirty="0">
                <a:solidFill>
                  <a:srgbClr val="9F2936"/>
                </a:solidFill>
              </a:rPr>
              <a:t> строки;</a:t>
            </a: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dirty="0">
                <a:solidFill>
                  <a:srgbClr val="9F2936"/>
                </a:solidFill>
              </a:rPr>
              <a:t>2) </a:t>
            </a:r>
            <a:r>
              <a:rPr lang="ru-RU" sz="2800" i="1" u="sng" dirty="0">
                <a:solidFill>
                  <a:srgbClr val="9F2936"/>
                </a:solidFill>
              </a:rPr>
              <a:t>желтая</a:t>
            </a:r>
            <a:r>
              <a:rPr lang="ru-RU" sz="2800" i="1" dirty="0">
                <a:solidFill>
                  <a:srgbClr val="9F2936"/>
                </a:solidFill>
              </a:rPr>
              <a:t> строка доступна в заявляемый перечень только при условии подтверждения отсутствия </a:t>
            </a:r>
            <a:r>
              <a:rPr lang="ru-RU" sz="2800" i="1" dirty="0" err="1">
                <a:solidFill>
                  <a:srgbClr val="9F2936"/>
                </a:solidFill>
              </a:rPr>
              <a:t>гос.аккредитации</a:t>
            </a:r>
            <a:r>
              <a:rPr lang="ru-RU" sz="2800" i="1" dirty="0">
                <a:solidFill>
                  <a:srgbClr val="9F2936"/>
                </a:solidFill>
              </a:rPr>
              <a:t> (т.е. при наличии восклицательного знака).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247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5. Предложения по КЦП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предусмотрен для внесения планируемого количества мест по заявляемым на конкурс УГСН/НП(С).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5.1: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Ввод планируемого количества мест: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5.1.1) проверить перечень заявляемых на конкурс УГСН/НП(С). Принцип объединения в УГСН/НП(С) определен условиями конкурса;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5.1.2)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заполнить вкладку по планируемому количеству мест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соответствующей строки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кликнув на «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Ввод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» во втором столбце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«</a:t>
            </a:r>
            <a:r>
              <a:rPr lang="ru-RU" sz="2800" dirty="0">
                <a:solidFill>
                  <a:srgbClr val="F07F09">
                    <a:lumMod val="75000"/>
                  </a:srgbClr>
                </a:solidFill>
              </a:rPr>
              <a:t>Внести количество мест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»;</a:t>
            </a: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dirty="0">
                <a:solidFill>
                  <a:srgbClr val="9F2936">
                    <a:lumMod val="50000"/>
                  </a:srgbClr>
                </a:solidFill>
              </a:rPr>
              <a:t>5.1.3)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проверить формы конкурсной заявки с фоновой надписью «Образец».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ВНИМАНИЕ</a:t>
            </a:r>
            <a:r>
              <a:rPr lang="ru-RU" sz="2800" i="1" dirty="0">
                <a:solidFill>
                  <a:schemeClr val="accent2"/>
                </a:solidFill>
              </a:rPr>
              <a:t>: БЛОКИРОВКА ставится непосредственно перед печатью после согласования неаккредитованных НП(С) </a:t>
            </a:r>
            <a:r>
              <a:rPr lang="ru-RU" sz="2800" b="1" i="1" dirty="0">
                <a:solidFill>
                  <a:schemeClr val="accent2"/>
                </a:solidFill>
              </a:rPr>
              <a:t>только один раз</a:t>
            </a:r>
            <a:r>
              <a:rPr lang="ru-RU" sz="2800" i="1" dirty="0">
                <a:solidFill>
                  <a:schemeClr val="accent2"/>
                </a:solidFill>
              </a:rPr>
              <a:t>.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dirty="0">
                <a:solidFill>
                  <a:schemeClr val="accent2"/>
                </a:solidFill>
              </a:rPr>
              <a:t>После БЛОКИРОВКИ ввод и редактирование данных НЕ ДОСТУПНЫ!</a:t>
            </a:r>
            <a:endParaRPr lang="ru-RU" sz="2800" dirty="0">
              <a:solidFill>
                <a:srgbClr val="9F2936">
                  <a:lumMod val="50000"/>
                </a:srgb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67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46" y="719666"/>
            <a:ext cx="10827316" cy="570711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1600" b="1" u="sng" dirty="0">
                <a:solidFill>
                  <a:schemeClr val="accent2">
                    <a:lumMod val="50000"/>
                  </a:schemeClr>
                </a:solidFill>
              </a:rPr>
              <a:t>Шаг 5. Предложения по КЦП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предусмотрен для внесения планируемого количества мест по заявляемым на конкурс УГСН/НП(С).</a:t>
            </a:r>
          </a:p>
          <a:p>
            <a:pPr marL="0" indent="0" algn="ctr">
              <a:buNone/>
            </a:pPr>
            <a:r>
              <a:rPr lang="ru-RU" sz="1600" b="1" i="1" dirty="0">
                <a:solidFill>
                  <a:schemeClr val="accent2">
                    <a:lumMod val="50000"/>
                  </a:schemeClr>
                </a:solidFill>
              </a:rPr>
              <a:t>Ограничения на ввод планируемого количества мест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7B8FDC2-6FAD-4D76-88B5-A77CC1BC9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43740"/>
              </p:ext>
            </p:extLst>
          </p:nvPr>
        </p:nvGraphicFramePr>
        <p:xfrm>
          <a:off x="992221" y="1660440"/>
          <a:ext cx="9046724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5577">
                  <a:extLst>
                    <a:ext uri="{9D8B030D-6E8A-4147-A177-3AD203B41FA5}">
                      <a16:colId xmlns:a16="http://schemas.microsoft.com/office/drawing/2014/main" val="3191840784"/>
                    </a:ext>
                  </a:extLst>
                </a:gridCol>
                <a:gridCol w="3711147">
                  <a:extLst>
                    <a:ext uri="{9D8B030D-6E8A-4147-A177-3AD203B41FA5}">
                      <a16:colId xmlns:a16="http://schemas.microsoft.com/office/drawing/2014/main" val="3832105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Код УГСН/НП(С)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Минимальное количество </a:t>
                      </a:r>
                    </a:p>
                    <a:p>
                      <a:pPr algn="ctr"/>
                      <a:r>
                        <a:rPr lang="ru-RU" sz="1200" dirty="0"/>
                        <a:t>по программам бакалавриата, специалитета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5300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01.03.00 – 08.03.00, 01.05.00 – 08.05.00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10.03.00, 10.05.00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12.03.00 – 51.03.00, 12.05.00 – 51.05.00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56.03.00 – 58.03.00, 56.05.00 – 57.05.00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10 мест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594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09.03.00, 09.05.00</a:t>
                      </a:r>
                    </a:p>
                    <a:p>
                      <a:pPr algn="ctr"/>
                      <a:r>
                        <a:rPr lang="ru-RU" sz="1200" dirty="0"/>
                        <a:t>11.03.00, 11.05.00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12 мест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5965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52.03.00 – 55.03.00, 52.05.00 – 55.05.00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457815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640D7885-4AB8-406B-A647-DD09A1F55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5559"/>
              </p:ext>
            </p:extLst>
          </p:nvPr>
        </p:nvGraphicFramePr>
        <p:xfrm>
          <a:off x="992221" y="3768640"/>
          <a:ext cx="904672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5577">
                  <a:extLst>
                    <a:ext uri="{9D8B030D-6E8A-4147-A177-3AD203B41FA5}">
                      <a16:colId xmlns:a16="http://schemas.microsoft.com/office/drawing/2014/main" val="680830934"/>
                    </a:ext>
                  </a:extLst>
                </a:gridCol>
                <a:gridCol w="3711147">
                  <a:extLst>
                    <a:ext uri="{9D8B030D-6E8A-4147-A177-3AD203B41FA5}">
                      <a16:colId xmlns:a16="http://schemas.microsoft.com/office/drawing/2014/main" val="802838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Код УГСН/НП(С)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Минимальное количество </a:t>
                      </a:r>
                    </a:p>
                    <a:p>
                      <a:pPr algn="ctr"/>
                      <a:r>
                        <a:rPr lang="ru-RU" sz="1200" dirty="0"/>
                        <a:t>по программам магистратуры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7419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01.04.00 – 51.04.00</a:t>
                      </a:r>
                    </a:p>
                    <a:p>
                      <a:pPr algn="ctr"/>
                      <a:r>
                        <a:rPr lang="ru-RU" sz="1200" dirty="0"/>
                        <a:t>56.04.00 – 58.04.00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 мест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832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52.04.00 – 55.04.00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1 место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36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874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5. Предложения по КЦП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5.2*: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Автоматизированное с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огласование предложений по неаккредитованным специальностям и направлениям подготовки и (или) укрупненным группам специальностей и направлений подготовки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для образовательных организаций, подведомственных: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- Министерству науки и высшего образования РФ,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- Министерству культуры РФ,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- Министерству сельского хозяйства РФ,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- Министерству здравоохранения РФ,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- Министерству спорта РФ,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а также негосударственным образовательным организациям, включивших в заявку предложения по неаккредитованным специальностям и направлениям подготовки и (или) укрупненным группам специальностей и направлений подготовки.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Примечания</a:t>
            </a:r>
            <a:r>
              <a:rPr lang="ru-RU" sz="2800" i="1" dirty="0">
                <a:solidFill>
                  <a:schemeClr val="accent2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1) до согласования учредителем ВВОД ДАННЫХ </a:t>
            </a:r>
            <a:r>
              <a:rPr lang="ru-RU" sz="2800" b="1" i="1" u="sng" dirty="0">
                <a:solidFill>
                  <a:schemeClr val="accent2"/>
                </a:solidFill>
              </a:rPr>
              <a:t>не блокируется</a:t>
            </a:r>
            <a:r>
              <a:rPr lang="ru-RU" sz="2800" i="1" dirty="0">
                <a:solidFill>
                  <a:schemeClr val="accent2"/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2) результат согласования в системе будет обозначен голубым цветом, отказ в согласовании – красным цветом;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3) печатные формы содержат только согласованные НП(С). Отказанные НП(С) в форму заявки не входят!</a:t>
            </a:r>
          </a:p>
        </p:txBody>
      </p:sp>
    </p:spTree>
    <p:extLst>
      <p:ext uri="{BB962C8B-B14F-4D97-AF65-F5344CB8AC3E}">
        <p14:creationId xmlns:p14="http://schemas.microsoft.com/office/powerpoint/2010/main" val="1168847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5. Предложения по КЦП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>
                    <a:lumMod val="50000"/>
                  </a:schemeClr>
                </a:solidFill>
              </a:rPr>
              <a:t>Действие 5.3: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Блокировка формирования заявки: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dirty="0">
                <a:solidFill>
                  <a:srgbClr val="9F2936">
                    <a:lumMod val="50000"/>
                  </a:srgbClr>
                </a:solidFill>
              </a:rPr>
              <a:t>5.3.1)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проверить формы конкурсной заявки с фоновой надписью «Образец»;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Примечание</a:t>
            </a:r>
            <a:r>
              <a:rPr lang="ru-RU" sz="2800" i="1" dirty="0">
                <a:solidFill>
                  <a:schemeClr val="accent2"/>
                </a:solidFill>
              </a:rPr>
              <a:t>: БЛОКИРОВКА предусмотрена для удаления фоновой надписи «Образец». Дальнейшие ввод и редактирование данных ЗАПРЕЩЕНЫ.</a:t>
            </a:r>
            <a:endParaRPr lang="ru-RU" sz="2800" dirty="0">
              <a:solidFill>
                <a:srgbClr val="9F2936">
                  <a:lumMod val="50000"/>
                </a:srgbClr>
              </a:solidFill>
            </a:endParaRP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5.3.2)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«</a:t>
            </a:r>
            <a:r>
              <a:rPr lang="ru-RU" sz="2800" dirty="0">
                <a:solidFill>
                  <a:srgbClr val="F07F09">
                    <a:lumMod val="75000"/>
                  </a:srgbClr>
                </a:solidFill>
              </a:rPr>
              <a:t>ЗАБЛОКИРОВАТЬ ФОРМИРОВАНИЕ ЗАЯВКИ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» доступно только один раз.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ВНИМАНИЕ</a:t>
            </a:r>
            <a:r>
              <a:rPr lang="ru-RU" sz="2800" i="1" dirty="0">
                <a:solidFill>
                  <a:schemeClr val="accent2"/>
                </a:solidFill>
              </a:rPr>
              <a:t>: после БЛОКИРОВКИ ввод и редактирование данных НЕ ДОСТУПНЫ!</a:t>
            </a:r>
            <a:endParaRPr lang="ru-RU" sz="2800" dirty="0">
              <a:solidFill>
                <a:srgbClr val="9F2936">
                  <a:lumMod val="50000"/>
                </a:srgb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20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6. Показатели деятельности образовательной организации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формы конкурсной заявки для ввода показателей деятельности образовательной организации.</a:t>
            </a:r>
          </a:p>
          <a:p>
            <a:pPr marL="0" indent="0" algn="just">
              <a:buNone/>
            </a:pPr>
            <a:r>
              <a:rPr lang="ru-RU" sz="2800" i="1" u="sng">
                <a:solidFill>
                  <a:schemeClr val="accent2">
                    <a:lumMod val="50000"/>
                  </a:schemeClr>
                </a:solidFill>
              </a:rPr>
              <a:t>Действие:</a:t>
            </a:r>
            <a:r>
              <a:rPr lang="ru-RU" sz="280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последовательно заполнить формы раздела согласно запросам.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Примечания</a:t>
            </a:r>
            <a:r>
              <a:rPr lang="ru-RU" sz="2800" i="1" dirty="0">
                <a:solidFill>
                  <a:schemeClr val="accent2"/>
                </a:solidFill>
              </a:rPr>
              <a:t>: 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1) формы формируются и заполняются по уровням образования, указанным в заголовке формы; 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2) в формах конкурсной заявки, сформированных системой, дальнейшие ввод и редактирование данных </a:t>
            </a:r>
            <a:r>
              <a:rPr lang="ru-RU" sz="2800" b="1" i="1" dirty="0">
                <a:solidFill>
                  <a:schemeClr val="accent2"/>
                </a:solidFill>
              </a:rPr>
              <a:t>не предусмотрены</a:t>
            </a:r>
            <a:r>
              <a:rPr lang="ru-RU" sz="2800" i="1" dirty="0">
                <a:solidFill>
                  <a:schemeClr val="accent2"/>
                </a:solidFill>
              </a:rPr>
              <a:t>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579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7. Печать конкурсной заявки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раздел системы, предназначенный для распечатки форм конкурсной заявки.</a:t>
            </a: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rgbClr val="9F2936">
                    <a:lumMod val="50000"/>
                  </a:srgbClr>
                </a:solidFill>
              </a:rPr>
              <a:t>Действие 7.1: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перед распечаткой конкурсной заявки «</a:t>
            </a:r>
            <a:r>
              <a:rPr lang="ru-RU" sz="2800" dirty="0">
                <a:solidFill>
                  <a:srgbClr val="F07F09">
                    <a:lumMod val="75000"/>
                  </a:srgbClr>
                </a:solidFill>
              </a:rPr>
              <a:t>ЗАБЛОКИРОВАТЬ ФОРМИРОВАНИЕ ЗАЯВКИ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»;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rgbClr val="9F2936">
                    <a:lumMod val="50000"/>
                  </a:srgbClr>
                </a:solidFill>
              </a:rPr>
              <a:t>Действие 7.2: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вывести на печать формы конкурсной заявки в том виде, в котором их сформировала система. А именно: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7.2.1) самостоятельное редактирование данных и форм НЕ ДОПУСТИМО. Расшифровка подписи представителя государственного органа (органа местного самоуправления) – учредителя образовательной организации в формах с индексом </a:t>
            </a:r>
            <a:r>
              <a:rPr lang="ru-RU" sz="2800" b="1" i="1" dirty="0">
                <a:solidFill>
                  <a:srgbClr val="9F2936">
                    <a:lumMod val="50000"/>
                  </a:srgbClr>
                </a:solidFill>
              </a:rPr>
              <a:t>а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вписывается от руки;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7.2.2) подпись руководителя ставится на странице, отведенной системой для соответствующей строки. Если строка подписи выходит на отдельной странице, то подтверждением принадлежности подписи к данной форме служит штрих-код;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7.2.3) формы по не реализуемым организацией уровням образования выводятся на печать незаполненными, и в дальнейшем, вшиваются в заявку без подписи руководителя.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Примечание</a:t>
            </a:r>
            <a:r>
              <a:rPr lang="ru-RU" sz="2800" i="1" dirty="0">
                <a:solidFill>
                  <a:schemeClr val="accent2"/>
                </a:solidFill>
              </a:rPr>
              <a:t>: форма 1 и форма 4.2 (при наличии) распечатывается на бланке организации и регистрируется согласно внутреннему делопроизводству организации.</a:t>
            </a:r>
          </a:p>
          <a:p>
            <a:pPr marL="0" indent="0" algn="just">
              <a:buClr>
                <a:srgbClr val="F07F09"/>
              </a:buCl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ИАС «КЦП-ВО»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Сайт: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.</a:t>
            </a:r>
            <a:r>
              <a:rPr lang="en-US" sz="2800" u="sng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ined.ru</a:t>
            </a:r>
            <a:r>
              <a:rPr lang="en-US" sz="2800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US" sz="2800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Открытый публичный конкурс по распределению КЦП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2020 год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РАБОЧИЙ КАБИНЕТ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Техническая поддержка</a:t>
            </a:r>
          </a:p>
          <a:p>
            <a:pPr marL="0" indent="0" algn="ctr">
              <a:buNone/>
            </a:pPr>
            <a:r>
              <a:rPr lang="ru-RU" sz="2800" i="1" dirty="0">
                <a:solidFill>
                  <a:schemeClr val="accent2"/>
                </a:solidFill>
              </a:rPr>
              <a:t>+7 (499) 766-43-64, +7 (499) 246-32-84</a:t>
            </a:r>
          </a:p>
          <a:p>
            <a:pPr marL="0" indent="0" algn="ctr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8AFCD42A-2CEB-42BD-AF91-6CAD0A9FF858}"/>
              </a:ext>
            </a:extLst>
          </p:cNvPr>
          <p:cNvSpPr/>
          <p:nvPr/>
        </p:nvSpPr>
        <p:spPr>
          <a:xfrm>
            <a:off x="5347096" y="2602831"/>
            <a:ext cx="499270" cy="497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34F225F6-DEF4-47D9-8DC8-85D8EA53366B}"/>
              </a:ext>
            </a:extLst>
          </p:cNvPr>
          <p:cNvSpPr/>
          <p:nvPr/>
        </p:nvSpPr>
        <p:spPr>
          <a:xfrm>
            <a:off x="5347096" y="1600200"/>
            <a:ext cx="499270" cy="497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84FED286-1489-4212-A951-A31BD77B88E7}"/>
              </a:ext>
            </a:extLst>
          </p:cNvPr>
          <p:cNvSpPr/>
          <p:nvPr/>
        </p:nvSpPr>
        <p:spPr>
          <a:xfrm>
            <a:off x="5347096" y="3677781"/>
            <a:ext cx="499270" cy="497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98281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8. Загрузка сканированных форм конкурсной заявки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раздел системы, предназначенный для загрузки сканированных форм конкурсной заявки.</a:t>
            </a:r>
          </a:p>
          <a:p>
            <a:pPr marL="0" lvl="0" indent="0" algn="just">
              <a:buClr>
                <a:srgbClr val="F07F09"/>
              </a:buClr>
              <a:buNone/>
            </a:pPr>
            <a:r>
              <a:rPr lang="ru-RU" sz="2800" i="1" u="sng">
                <a:solidFill>
                  <a:srgbClr val="9F2936">
                    <a:lumMod val="50000"/>
                  </a:srgbClr>
                </a:solidFill>
              </a:rPr>
              <a:t>Действие 8.1</a:t>
            </a:r>
            <a:r>
              <a:rPr lang="ru-RU" sz="2800" i="1" u="sng" dirty="0">
                <a:solidFill>
                  <a:srgbClr val="9F2936">
                    <a:lumMod val="50000"/>
                  </a:srgbClr>
                </a:solidFill>
              </a:rPr>
              <a:t>: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 загрузить в систему сканированные формы конкурсной заявки с подписью руководителя организации и печатью в формате </a:t>
            </a:r>
            <a:r>
              <a:rPr lang="en-US" sz="2800" dirty="0">
                <a:solidFill>
                  <a:srgbClr val="9F2936">
                    <a:lumMod val="50000"/>
                  </a:srgbClr>
                </a:solidFill>
              </a:rPr>
              <a:t>PDF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.</a:t>
            </a:r>
          </a:p>
          <a:p>
            <a:pPr marL="0" indent="0" algn="just">
              <a:buClr>
                <a:srgbClr val="F07F09"/>
              </a:buClr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Примечание</a:t>
            </a:r>
            <a:r>
              <a:rPr lang="ru-RU" sz="2800" i="1" dirty="0">
                <a:solidFill>
                  <a:schemeClr val="accent2"/>
                </a:solidFill>
              </a:rPr>
              <a:t>: в случае срочного согласования учредителем предложений по неаккредитованным НП(С) разрешается загрузить скан соответствующей формы при наличии подписи руководителя и печати организации.</a:t>
            </a:r>
          </a:p>
          <a:p>
            <a:pPr marL="0" indent="0" algn="just">
              <a:buClr>
                <a:srgbClr val="F07F09"/>
              </a:buClr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759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581181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оформлению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737419"/>
            <a:ext cx="10827316" cy="5884097"/>
          </a:xfrm>
        </p:spPr>
        <p:txBody>
          <a:bodyPr anchor="t">
            <a:normAutofit fontScale="5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Конкурсная заявка сшивается единой книгой. Приветствуется жесткий переплет (в виде книги). На обложку книги наклеивается распечатанная из системы маркировка в альбомном формате.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Первым документом конкурсной заявки является распечатанная из системы опись. Диапазон страниц каждой формы указывается в описи «от руки».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Нумерация страниц заявки ставится «от руки» в нижнем правом углу начиная с формы 1.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Пустые (незаполненные) формы без подписи руководителя входят в заявку в указанной описью последовательности.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Ксерокопии необходимых документов заверяются образовательной организацией в соответствии с внутренним регламентом делопроизводства (каждая страница).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Формы 1 и 4.2, распечатанные на бланке со штрих-кодом, должны быть зарегистрированы организацией.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Сформированная заявка вкладывается в бумажный конверт А4 и заклеивается. На конверт наклеивается распечатанная из системы маркировка в альбомном формате. Дополнительные пометки и надписи на маркировке не допускаются.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Доверенность руководителя организации вшивается последним документом в конкурсную заявку в случае, если формы заявки подписаны доверенным лицом, а не руководителем организации согласно приказу учредителя.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Прошитая и пронумерованная заявка должна быть опечатана подписью руководителя и печатью организации.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Примечания</a:t>
            </a:r>
            <a:r>
              <a:rPr lang="ru-RU" sz="2800" i="1" dirty="0">
                <a:solidFill>
                  <a:schemeClr val="accent2"/>
                </a:solidFill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i="1" dirty="0">
                <a:solidFill>
                  <a:schemeClr val="accent2"/>
                </a:solidFill>
              </a:rPr>
              <a:t>заявки, содержащие формы, не соответствующие системе, автоматически отстраняются от конкурса;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i="1" dirty="0">
                <a:solidFill>
                  <a:schemeClr val="accent2"/>
                </a:solidFill>
              </a:rPr>
              <a:t>подписанные руководителем формы при наличии печати сканируются до прошивки. Подпись учредителя для сканированной копии не обязательна. 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231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Регламент приема конкурсных заявок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Конкурсные заявки принимаются в запечатанном виде от представителя организации при предъявлении паспорта. Доверенность на подачу заявки НЕ ТРЕБУЕТСЯ.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случае почтового отправления запечатанная заявка с маркировкой упаковывается в почтовый конверт.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Примечания</a:t>
            </a:r>
            <a:r>
              <a:rPr lang="ru-RU" sz="2800" i="1" dirty="0">
                <a:solidFill>
                  <a:schemeClr val="accent2"/>
                </a:solidFill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800" i="1" dirty="0">
                <a:solidFill>
                  <a:schemeClr val="accent2"/>
                </a:solidFill>
              </a:rPr>
              <a:t>заявки, поступившие 18 АПРЕЛЯ после 1</a:t>
            </a:r>
            <a:r>
              <a:rPr lang="en-US" sz="2800" i="1">
                <a:solidFill>
                  <a:schemeClr val="accent2"/>
                </a:solidFill>
              </a:rPr>
              <a:t>4</a:t>
            </a:r>
            <a:r>
              <a:rPr lang="ru-RU" sz="2800" i="1">
                <a:solidFill>
                  <a:schemeClr val="accent2"/>
                </a:solidFill>
              </a:rPr>
              <a:t> </a:t>
            </a:r>
            <a:r>
              <a:rPr lang="ru-RU" sz="2800" i="1" dirty="0">
                <a:solidFill>
                  <a:schemeClr val="accent2"/>
                </a:solidFill>
              </a:rPr>
              <a:t>часов (по Московскому времени), к участию в конкурс НЕ ДОПУСКАЮТСЯ. 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56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Особые указания по работе в ИАС «КЦП-ВО»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Заявка на конкурс по распределению КЦП на 2020 год подается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только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в ИАС «КЦП-ВО».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Конкурсная заявка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формируется в строгой последовательности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разделов системы. Таким образом, раздел системы доступен только после заполнения предшествующего.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sz="2800" dirty="0">
                <a:solidFill>
                  <a:schemeClr val="accent2"/>
                </a:solidFill>
              </a:rPr>
              <a:t>БЛОКИРОВКА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ввода информации ставится </a:t>
            </a:r>
            <a:r>
              <a:rPr lang="ru-RU" sz="2800" u="sng" dirty="0">
                <a:solidFill>
                  <a:schemeClr val="accent2"/>
                </a:solidFill>
              </a:rPr>
              <a:t>только один раз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представителем организации (далее – представитель) для удаления фоновой надписи «Образец»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непосредственно перед печатью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всех форм после окончательной проверки введенных сведений.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4121971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Регламент взаимодействия с участниками конкурса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ВСЕ ОБРАЩЕНИЯ ПРИНИМАЮТСЯ ТОЛЬКО ОТ ПРЕДСТАВИТЕЛЕЙ, УКАЗАННЫХ В СИСТЕМЕ. При этом: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телефонном обращении необходимо назвать индивидуальный номер организации и ФИО представителя организации;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электронном обращении на е-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mail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u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в теме письма обязательно указать номер организации с соответствующей пометкой;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при повторном электронном обращении необходима история переписки.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Срок обработки электронных обращений – </a:t>
            </a:r>
            <a:r>
              <a:rPr lang="ru-RU" sz="2800" u="sng" dirty="0">
                <a:solidFill>
                  <a:schemeClr val="accent2">
                    <a:lumMod val="50000"/>
                  </a:schemeClr>
                </a:solidFill>
              </a:rPr>
              <a:t>в течение трех рабочих дней.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8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5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Разделы ИАС «КЦП-ВО»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400"/>
            <a:ext cx="10827316" cy="5161935"/>
          </a:xfrm>
        </p:spPr>
        <p:txBody>
          <a:bodyPr anchor="ctr"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Информация об образовательной организации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Контактная информация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Документы образовательной организации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Реестр НП(С)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Предложения по КЦП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Показатели деятельности образовательной организации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Печать конкурсной заявки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Загрузка сканированных форм конкурсной заявки</a:t>
            </a:r>
          </a:p>
        </p:txBody>
      </p:sp>
    </p:spTree>
    <p:extLst>
      <p:ext uri="{BB962C8B-B14F-4D97-AF65-F5344CB8AC3E}">
        <p14:creationId xmlns:p14="http://schemas.microsoft.com/office/powerpoint/2010/main" val="118601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1. Информация об образовательной организации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разделе содержатся сведения, представленные образовательной организацией в конкурсной заявке предыдущего года.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Редактирование информации доступно только в белых полях.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случае необходимости корректировки </a:t>
            </a:r>
            <a:r>
              <a:rPr lang="ru-RU" sz="2800" dirty="0">
                <a:solidFill>
                  <a:srgbClr val="9F2936">
                    <a:lumMod val="50000"/>
                  </a:srgbClr>
                </a:solidFill>
              </a:rPr>
              <a:t>сведений, не доступных для редактирования,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следует направить заявку на е-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mail: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nv.orlova@ined.ru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с прикреплением сканированной копии приказа учредителя организации с указанием предмета изменения сведений, а также с указанием в теме письма номера организации и пометкой «Раздел 1».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Примечание:</a:t>
            </a:r>
            <a:r>
              <a:rPr lang="ru-RU" sz="2800" i="1" dirty="0">
                <a:solidFill>
                  <a:schemeClr val="accent2"/>
                </a:solidFill>
              </a:rPr>
              <a:t> сокращенные наименования организации и имеющихся филиалов сформированы системой, и их редактирование НЕ ПРЕДУСМОТРЕНО.</a:t>
            </a:r>
          </a:p>
        </p:txBody>
      </p:sp>
    </p:spTree>
    <p:extLst>
      <p:ext uri="{BB962C8B-B14F-4D97-AF65-F5344CB8AC3E}">
        <p14:creationId xmlns:p14="http://schemas.microsoft.com/office/powerpoint/2010/main" val="265552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>
                <a:ln>
                  <a:noFill/>
                </a:ln>
                <a:solidFill>
                  <a:srgbClr val="9F293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ИАС "КЦП-ВО"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9F293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9F293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t>Слайд </a:t>
            </a:r>
            <a:fld id="{519954A3-9DFD-4C44-94BA-B95130A3BA1C}" type="slidenum">
              <a:rPr kumimoji="0" 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9F293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9F2936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2. Контактная информация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На данном этапе необходимо внести контактные данные о руководителе образовательной организации и представителе организации, ответственном за формирование конкурсной заявки и проведение приемной кампании в соответствующей организации. 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Примечания: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1) номер телефона указывается в формате +7-ХХХ-ХХХ-ХХ-ХХ;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2) ответственным представителям необходимо указать номер мобильного телефона</a:t>
            </a:r>
            <a:r>
              <a:rPr lang="ru-RU" sz="2800" i="1" dirty="0">
                <a:solidFill>
                  <a:srgbClr val="9F2936"/>
                </a:solidFill>
              </a:rPr>
              <a:t> в целях оперативного взаимодействия</a:t>
            </a:r>
            <a:r>
              <a:rPr lang="ru-RU" sz="2800" i="1" dirty="0">
                <a:solidFill>
                  <a:schemeClr val="accent2"/>
                </a:solidFill>
              </a:rPr>
              <a:t>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439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3. Документы образовательной организации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– раздел системы, содержащий прикрепленные сканированные копии следующих документов: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Лицензия на осуществление образовательной деятельности;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Приложения к лицензии на осуществление образовательной деятельности;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Свидетельство о государственной аккредитации;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Приложения к свидетельству о государственной аккредитации;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Устав образовательной организации (общие положения);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Приказ учредителя о назначении руководителя образовательной организации.</a:t>
            </a:r>
          </a:p>
          <a:p>
            <a:pPr marL="0" indent="0" algn="just">
              <a:buNone/>
            </a:pPr>
            <a:r>
              <a:rPr lang="ru-RU" sz="2800" i="1" u="sng" dirty="0">
                <a:solidFill>
                  <a:schemeClr val="accent2"/>
                </a:solidFill>
              </a:rPr>
              <a:t>Примечания:</a:t>
            </a:r>
            <a:r>
              <a:rPr lang="ru-RU" sz="2800" i="1" dirty="0">
                <a:solidFill>
                  <a:schemeClr val="accent2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1) формат загружаемых файлов – PDF;</a:t>
            </a:r>
          </a:p>
          <a:p>
            <a:pPr marL="0" indent="0" algn="just">
              <a:buNone/>
            </a:pPr>
            <a:r>
              <a:rPr lang="ru-RU" sz="2800" i="1" dirty="0">
                <a:solidFill>
                  <a:schemeClr val="accent2"/>
                </a:solidFill>
              </a:rPr>
              <a:t>2) В случае необходимости замены скана документа для начала следует удалить имеющийся файл, затем прикрепить новый.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8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D1150C-B663-4C17-801C-4A52933F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737" y="156238"/>
            <a:ext cx="10710041" cy="758162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конкурсной заявки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C4D98F-6435-4327-A523-ABEA8E0C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241748" y="6621517"/>
            <a:ext cx="1950252" cy="213376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ИАС "КЦП-ВО"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7A3E8D-FE89-4F8A-86C9-CA5DD883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9131" y="0"/>
            <a:ext cx="882869" cy="213376"/>
          </a:xfrm>
        </p:spPr>
        <p:txBody>
          <a:bodyPr/>
          <a:lstStyle/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</a:t>
            </a:r>
            <a:fld id="{519954A3-9DFD-4C44-94BA-B95130A3BA1C}" type="slidenum">
              <a:rPr lang="en-US" sz="1100" b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fld>
            <a:endParaRPr lang="en-US" sz="1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5B4ED0ED-9C61-4C98-ACBD-8AE65428B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37" y="914399"/>
            <a:ext cx="10827316" cy="5707117"/>
          </a:xfrm>
        </p:spPr>
        <p:txBody>
          <a:bodyPr anchor="t"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Шаг 4. Реестр НП(С)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- это перечень специальностей и направлений подготовки, сформированный организацией в конкурсной заявке 2019 года и дополненный организацией в мониторинге приема граждан.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 реестр НП(С) (далее – реестр) входят специальности и направления подготовки, имеющиеся в приложениях к лицензии на осуществление образовательной деятельности.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Внести НП(С) в реестр доступно представителю нажатием на кнопку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«Добавить специальность или направление подготовки»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Удаление НП(С) из реестра не предусмотрено.</a:t>
            </a:r>
          </a:p>
          <a:p>
            <a:pPr marL="0" indent="0" algn="ctr">
              <a:buNone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Цветовые обозначения реестра: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00B050"/>
                </a:solidFill>
              </a:rPr>
              <a:t>-----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Зеленые строки – НП(С), имеющие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гос.аккредитацию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FFFF00"/>
                </a:solidFill>
              </a:rPr>
              <a:t>-----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Желтые строки – НП(С), не имеющие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гос.аккредитацию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rgbClr val="FF0000"/>
                </a:solidFill>
              </a:rPr>
              <a:t>-----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Красные строки – НП(С), утратившие </a:t>
            </a:r>
            <a:r>
              <a:rPr lang="ru-RU" sz="2800" dirty="0" err="1">
                <a:solidFill>
                  <a:schemeClr val="accent2">
                    <a:lumMod val="50000"/>
                  </a:schemeClr>
                </a:solidFill>
              </a:rPr>
              <a:t>гос.аккредитацию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>
                    <a:lumMod val="75000"/>
                  </a:schemeClr>
                </a:solidFill>
              </a:rPr>
              <a:t>-----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Серые строки – НП(С), внесенные в реестр НП(С), не прошедшие обработку в системе;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</a:rPr>
              <a:t>-----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Белые строки - НП(С), внесенные организацией в мониторинг ПК-2018 или в мониторинг приема граждан 2019 года.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756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6903</TotalTime>
  <Words>2405</Words>
  <Application>Microsoft Office PowerPoint</Application>
  <PresentationFormat>Широкоэкранный</PresentationFormat>
  <Paragraphs>251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3</vt:lpstr>
      <vt:lpstr>Аспект</vt:lpstr>
      <vt:lpstr>  Информационно-аналитическая система «КЦП-ВО»</vt:lpstr>
      <vt:lpstr>Адрес ИАС «КЦП-ВО»</vt:lpstr>
      <vt:lpstr>Особые указания по работе в ИАС «КЦП-ВО»</vt:lpstr>
      <vt:lpstr>Регламент взаимодействия с участниками конкурса</vt:lpstr>
      <vt:lpstr>Разделы ИАС «КЦП-ВО»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Формирование конкурсной заявки </vt:lpstr>
      <vt:lpstr>Требования к оформлению конкурсной заявки </vt:lpstr>
      <vt:lpstr>Регламент приема конкурсных заявок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Информационно-аналитическая система «Мониторинг приемной кампании»</dc:title>
  <dc:creator>INED</dc:creator>
  <cp:lastModifiedBy>Orlova N.V.</cp:lastModifiedBy>
  <cp:revision>232</cp:revision>
  <cp:lastPrinted>2019-03-18T08:46:00Z</cp:lastPrinted>
  <dcterms:created xsi:type="dcterms:W3CDTF">2018-07-11T08:09:08Z</dcterms:created>
  <dcterms:modified xsi:type="dcterms:W3CDTF">2019-03-25T11:06:26Z</dcterms:modified>
</cp:coreProperties>
</file>