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512" r:id="rId2"/>
    <p:sldId id="504" r:id="rId3"/>
    <p:sldId id="1192" r:id="rId4"/>
    <p:sldId id="1167" r:id="rId5"/>
    <p:sldId id="1155" r:id="rId6"/>
    <p:sldId id="1125" r:id="rId7"/>
    <p:sldId id="1206" r:id="rId8"/>
    <p:sldId id="1193" r:id="rId9"/>
    <p:sldId id="1127" r:id="rId10"/>
    <p:sldId id="1130" r:id="rId11"/>
    <p:sldId id="1159" r:id="rId12"/>
    <p:sldId id="1134" r:id="rId13"/>
    <p:sldId id="1135" r:id="rId14"/>
    <p:sldId id="1212" r:id="rId15"/>
    <p:sldId id="1207" r:id="rId16"/>
    <p:sldId id="1163" r:id="rId17"/>
    <p:sldId id="1215" r:id="rId18"/>
    <p:sldId id="1216" r:id="rId19"/>
    <p:sldId id="1218" r:id="rId20"/>
    <p:sldId id="1219" r:id="rId21"/>
    <p:sldId id="1140" r:id="rId22"/>
    <p:sldId id="1228" r:id="rId23"/>
    <p:sldId id="1199" r:id="rId24"/>
    <p:sldId id="1180" r:id="rId25"/>
    <p:sldId id="1222" r:id="rId26"/>
    <p:sldId id="1179" r:id="rId27"/>
    <p:sldId id="1182" r:id="rId28"/>
    <p:sldId id="1119" r:id="rId29"/>
  </p:sldIdLst>
  <p:sldSz cx="9145588" cy="51435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1CC"/>
    <a:srgbClr val="96486E"/>
    <a:srgbClr val="5D8AA1"/>
    <a:srgbClr val="4493A9"/>
    <a:srgbClr val="7E58AC"/>
    <a:srgbClr val="583C79"/>
    <a:srgbClr val="BEABD5"/>
    <a:srgbClr val="573C78"/>
    <a:srgbClr val="F8F8F8"/>
    <a:srgbClr val="D79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9" autoAdjust="0"/>
    <p:restoredTop sz="94664"/>
  </p:normalViewPr>
  <p:slideViewPr>
    <p:cSldViewPr snapToGrid="0">
      <p:cViewPr varScale="1">
        <p:scale>
          <a:sx n="154" d="100"/>
          <a:sy n="154" d="100"/>
        </p:scale>
        <p:origin x="414" y="126"/>
      </p:cViewPr>
      <p:guideLst>
        <p:guide orient="horz" pos="667"/>
        <p:guide pos="340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0198803391243"/>
          <c:y val="7.7357935777962239E-2"/>
          <c:w val="0.88275695180467784"/>
          <c:h val="0.807718184541591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4191CC"/>
              </a:solidFill>
              <a:round/>
            </a:ln>
            <a:effectLst/>
          </c:spPr>
          <c:marker>
            <c:symbol val="none"/>
          </c:marker>
          <c:cat>
            <c:numRef>
              <c:f>Лист1!$A$4:$A$14</c:f>
              <c:numCache>
                <c:formatCode>General</c:formatCode>
                <c:ptCount val="11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  <c:pt idx="7">
                  <c:v>900</c:v>
                </c:pt>
                <c:pt idx="8">
                  <c:v>1000</c:v>
                </c:pt>
                <c:pt idx="9">
                  <c:v>1100</c:v>
                </c:pt>
                <c:pt idx="10">
                  <c:v>1200</c:v>
                </c:pt>
              </c:numCache>
            </c:numRef>
          </c:cat>
          <c:val>
            <c:numRef>
              <c:f>Лист1!$B$4:$B$14</c:f>
              <c:numCache>
                <c:formatCode>0%</c:formatCode>
                <c:ptCount val="11"/>
                <c:pt idx="0">
                  <c:v>0.7</c:v>
                </c:pt>
                <c:pt idx="1">
                  <c:v>0.63749999999999996</c:v>
                </c:pt>
                <c:pt idx="2">
                  <c:v>0.57499999999999996</c:v>
                </c:pt>
                <c:pt idx="3">
                  <c:v>0.51249999999999996</c:v>
                </c:pt>
                <c:pt idx="4">
                  <c:v>0.44999999999999996</c:v>
                </c:pt>
                <c:pt idx="5">
                  <c:v>0.38749999999999996</c:v>
                </c:pt>
                <c:pt idx="6">
                  <c:v>0.32499999999999996</c:v>
                </c:pt>
                <c:pt idx="7">
                  <c:v>0.26249999999999996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EB6-48E7-9D0E-721626B5B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7720784"/>
        <c:axId val="417725880"/>
      </c:lineChart>
      <c:catAx>
        <c:axId val="417720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25880"/>
        <c:crosses val="autoZero"/>
        <c:auto val="1"/>
        <c:lblAlgn val="ctr"/>
        <c:lblOffset val="100"/>
        <c:tickMarkSkip val="200"/>
        <c:noMultiLvlLbl val="0"/>
      </c:catAx>
      <c:valAx>
        <c:axId val="41772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72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85361615424758E-2"/>
          <c:y val="3.51892609809316E-2"/>
          <c:w val="0.88275695180467784"/>
          <c:h val="0.807718184541591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4191CC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Лист1!$A$2:$A$12</c:f>
              <c:numCache>
                <c:formatCode>0%</c:formatCode>
                <c:ptCount val="11"/>
                <c:pt idx="0" formatCode="General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 formatCode="General">
                  <c:v>1.0625</c:v>
                </c:pt>
                <c:pt idx="4" formatCode="General">
                  <c:v>1.125</c:v>
                </c:pt>
                <c:pt idx="5" formatCode="General">
                  <c:v>1.1875</c:v>
                </c:pt>
                <c:pt idx="6" formatCode="General">
                  <c:v>1.25</c:v>
                </c:pt>
                <c:pt idx="7" formatCode="General">
                  <c:v>1.3125</c:v>
                </c:pt>
                <c:pt idx="8" formatCode="General">
                  <c:v>1.375</c:v>
                </c:pt>
                <c:pt idx="9" formatCode="General">
                  <c:v>1.4375</c:v>
                </c:pt>
                <c:pt idx="10" formatCode="General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7E-4636-B7BC-FF63CFE76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964368"/>
        <c:axId val="419964760"/>
      </c:lineChart>
      <c:catAx>
        <c:axId val="419964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9964760"/>
        <c:crosses val="autoZero"/>
        <c:auto val="1"/>
        <c:lblAlgn val="ctr"/>
        <c:lblOffset val="100"/>
        <c:tickLblSkip val="1"/>
        <c:tickMarkSkip val="200"/>
        <c:noMultiLvlLbl val="0"/>
      </c:catAx>
      <c:valAx>
        <c:axId val="419964760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996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15F4B554-676E-426A-986F-5B9477A90ECB}" type="datetimeFigureOut">
              <a:rPr lang="ru-RU" smtClean="0"/>
              <a:pPr/>
              <a:t>14.01.2020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781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39"/>
            <a:ext cx="5447030" cy="4473416"/>
          </a:xfrm>
          <a:prstGeom prst="rect">
            <a:avLst/>
          </a:prstGeom>
        </p:spPr>
        <p:txBody>
          <a:bodyPr vert="horz" lIns="91870" tIns="45935" rIns="91870" bIns="4593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79B8E98E-D166-4EC7-8BEF-CBE202C4E7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51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738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124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35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337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505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935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999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830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308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96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46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376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663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621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844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732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636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992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077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6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06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10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82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2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69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39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8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1597821"/>
            <a:ext cx="777375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2914650"/>
            <a:ext cx="6401912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786-2F2C-440F-872A-6448FC886C7E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72C8-1561-40FF-95E8-E4EBA686CB68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551" y="171450"/>
            <a:ext cx="2057757" cy="3657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80" y="171450"/>
            <a:ext cx="6020845" cy="3657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9CE0-D89E-447D-94E3-0212182E704D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97D-779A-45F1-98AB-620A5E385D12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3305177"/>
            <a:ext cx="777375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180035"/>
            <a:ext cx="777375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6ADE-4888-4A20-8DC8-911227D104B1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80" y="1000126"/>
            <a:ext cx="40393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9007" y="1000126"/>
            <a:ext cx="40393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25BE-E487-40A4-9901-E4FFD1380B42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05978"/>
            <a:ext cx="8231029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79" y="1151335"/>
            <a:ext cx="404089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79" y="1631156"/>
            <a:ext cx="404089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4" y="1151335"/>
            <a:ext cx="404247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4" y="1631156"/>
            <a:ext cx="404247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C71-8043-4FEC-AEED-7E243DAE717C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3CA6-E2C0-42FF-9743-6152C2E66E1B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E186-597F-498F-9486-CA9EBB35B62F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2" y="204788"/>
            <a:ext cx="30088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04789"/>
            <a:ext cx="5112638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2" y="1076327"/>
            <a:ext cx="30088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D313-9906-49C2-82AB-64D6E1043DE2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3600450"/>
            <a:ext cx="5487353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459581"/>
            <a:ext cx="5487353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4025504"/>
            <a:ext cx="5487353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1C18-E4E3-4D4A-B15D-3680221F5743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05978"/>
            <a:ext cx="8231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200150"/>
            <a:ext cx="823102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79" y="4767264"/>
            <a:ext cx="21339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F03F-1AFF-49B0-AC55-1B5BB91CB43C}" type="datetime1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743" y="4767264"/>
            <a:ext cx="2896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4338" y="4767264"/>
            <a:ext cx="21339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5.png"/><Relationship Id="rId5" Type="http://schemas.openxmlformats.org/officeDocument/2006/relationships/image" Target="../media/image210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1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5145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5145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2100" y="1001275"/>
            <a:ext cx="66258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rbel" panose="020B0503020204020204" pitchFamily="34" charset="0"/>
                <a:cs typeface="Arial" panose="020B0604020202020204" pitchFamily="34" charset="0"/>
              </a:rPr>
              <a:t>Совершенствование механизма распределения контрольных цифр приема (КЦП)</a:t>
            </a:r>
          </a:p>
          <a:p>
            <a:endParaRPr lang="ru-RU" sz="2000" dirty="0">
              <a:latin typeface="Corbel" panose="020B0503020204020204" pitchFamily="34" charset="0"/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4958" y="3235267"/>
            <a:ext cx="35089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Министерство науки и высшего образования</a:t>
            </a:r>
            <a:b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Российской Федерации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7320" y="4341366"/>
            <a:ext cx="1641813" cy="6480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г. Москва</a:t>
            </a:r>
          </a:p>
        </p:txBody>
      </p:sp>
      <p:pic>
        <p:nvPicPr>
          <p:cNvPr id="9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6CC42E6E-D619-4289-A6DC-2D328CC4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332" y="442156"/>
            <a:ext cx="695894" cy="7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1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УТОЧНЕНИЕ РЕГИОНАЛЬНОГО РАСПРЕДЕЛЕНИЯ ОБЩИХ ОБЪЕМОВ КЦП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4DC6D139-10ED-4CB7-831C-091DAA52F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059041"/>
              </p:ext>
            </p:extLst>
          </p:nvPr>
        </p:nvGraphicFramePr>
        <p:xfrm>
          <a:off x="4402210" y="956907"/>
          <a:ext cx="4062413" cy="199425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88182">
                  <a:extLst>
                    <a:ext uri="{9D8B030D-6E8A-4147-A177-3AD203B41FA5}">
                      <a16:colId xmlns="" xmlns:a16="http://schemas.microsoft.com/office/drawing/2014/main" val="2821563412"/>
                    </a:ext>
                  </a:extLst>
                </a:gridCol>
                <a:gridCol w="726873">
                  <a:extLst>
                    <a:ext uri="{9D8B030D-6E8A-4147-A177-3AD203B41FA5}">
                      <a16:colId xmlns="" xmlns:a16="http://schemas.microsoft.com/office/drawing/2014/main" val="2542819935"/>
                    </a:ext>
                  </a:extLst>
                </a:gridCol>
                <a:gridCol w="706682">
                  <a:extLst>
                    <a:ext uri="{9D8B030D-6E8A-4147-A177-3AD203B41FA5}">
                      <a16:colId xmlns="" xmlns:a16="http://schemas.microsoft.com/office/drawing/2014/main" val="4002314221"/>
                    </a:ext>
                  </a:extLst>
                </a:gridCol>
                <a:gridCol w="670338">
                  <a:extLst>
                    <a:ext uri="{9D8B030D-6E8A-4147-A177-3AD203B41FA5}">
                      <a16:colId xmlns="" xmlns:a16="http://schemas.microsoft.com/office/drawing/2014/main" val="3495679986"/>
                    </a:ext>
                  </a:extLst>
                </a:gridCol>
                <a:gridCol w="670338">
                  <a:extLst>
                    <a:ext uri="{9D8B030D-6E8A-4147-A177-3AD203B41FA5}">
                      <a16:colId xmlns="" xmlns:a16="http://schemas.microsoft.com/office/drawing/2014/main" val="326963662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90488" indent="0" algn="l" defTabSz="895350">
                        <a:tabLst/>
                      </a:pPr>
                      <a:r>
                        <a:rPr lang="ru-RU" sz="900" b="0" dirty="0">
                          <a:latin typeface="+mn-lt"/>
                        </a:rPr>
                        <a:t>УГСН 09.03.00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latin typeface="+mn-lt"/>
                        </a:rPr>
                        <a:t>Доведено </a:t>
                      </a:r>
                      <a:br>
                        <a:rPr lang="ru-RU" sz="800" b="0" dirty="0">
                          <a:latin typeface="+mn-lt"/>
                        </a:rPr>
                      </a:br>
                      <a:r>
                        <a:rPr lang="ru-RU" sz="800" b="0" dirty="0">
                          <a:latin typeface="+mn-lt"/>
                        </a:rPr>
                        <a:t>МОН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latin typeface="+mn-lt"/>
                        </a:rPr>
                        <a:t>Корректировка ЦО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800" b="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+mn-lt"/>
                        </a:rPr>
                        <a:t>Итого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1641425"/>
                  </a:ext>
                </a:extLst>
              </a:tr>
              <a:tr h="159889">
                <a:tc vMerge="1">
                  <a:txBody>
                    <a:bodyPr/>
                    <a:lstStyle/>
                    <a:p>
                      <a:pPr marL="90488" indent="0" algn="l" defTabSz="895350">
                        <a:tabLst/>
                      </a:pPr>
                      <a:endParaRPr lang="ru-RU" sz="900" b="0" dirty="0">
                        <a:latin typeface="+mn-lt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чел.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800" b="0" dirty="0">
                        <a:latin typeface="+mn-lt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409175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Амурская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-6,1%</a:t>
                      </a:r>
                    </a:p>
                  </a:txBody>
                  <a:tcPr marL="0" marR="5715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89667340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Еврейская 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0" marR="5715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87142660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Камчатский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-13,8%</a:t>
                      </a:r>
                    </a:p>
                  </a:txBody>
                  <a:tcPr marL="0" marR="5715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41195514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+5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12,6%</a:t>
                      </a:r>
                    </a:p>
                  </a:txBody>
                  <a:tcPr marL="0" marR="5715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04077753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Приморский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+15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0" marR="5715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59600720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Республика Саха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+35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22,7%</a:t>
                      </a:r>
                    </a:p>
                  </a:txBody>
                  <a:tcPr marL="0" marR="5715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89987678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0" marR="5715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00894524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….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93552036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26 408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26 408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25454976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56">
            <a:extLst>
              <a:ext uri="{FF2B5EF4-FFF2-40B4-BE49-F238E27FC236}">
                <a16:creationId xmlns="" xmlns:a16="http://schemas.microsoft.com/office/drawing/2014/main" id="{626FA690-B385-4F9C-BD48-54FA46F915C3}"/>
              </a:ext>
            </a:extLst>
          </p:cNvPr>
          <p:cNvSpPr/>
          <p:nvPr/>
        </p:nvSpPr>
        <p:spPr>
          <a:xfrm>
            <a:off x="6442424" y="1251878"/>
            <a:ext cx="1327721" cy="1994258"/>
          </a:xfrm>
          <a:prstGeom prst="roundRect">
            <a:avLst>
              <a:gd name="adj" fmla="val 13653"/>
            </a:avLst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12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568D1D1-B658-471C-A98F-B091176DF720}"/>
              </a:ext>
            </a:extLst>
          </p:cNvPr>
          <p:cNvSpPr txBox="1"/>
          <p:nvPr/>
        </p:nvSpPr>
        <p:spPr>
          <a:xfrm>
            <a:off x="6522418" y="3000790"/>
            <a:ext cx="1174106" cy="172960"/>
          </a:xfrm>
          <a:prstGeom prst="roundRect">
            <a:avLst/>
          </a:prstGeom>
          <a:noFill/>
          <a:ln>
            <a:solidFill>
              <a:srgbClr val="583C7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73C78"/>
                </a:solidFill>
              </a:rPr>
              <a:t>диапазон </a:t>
            </a:r>
            <a:r>
              <a:rPr lang="en-US" sz="1000" dirty="0">
                <a:solidFill>
                  <a:srgbClr val="573C78"/>
                </a:solidFill>
              </a:rPr>
              <a:t>+/- 30%</a:t>
            </a:r>
            <a:endParaRPr lang="en-ZA" sz="1000" dirty="0">
              <a:solidFill>
                <a:srgbClr val="573C78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81522330-C8EB-4766-8577-B8DE176EE12A}"/>
              </a:ext>
            </a:extLst>
          </p:cNvPr>
          <p:cNvGrpSpPr/>
          <p:nvPr/>
        </p:nvGrpSpPr>
        <p:grpSpPr>
          <a:xfrm>
            <a:off x="3416763" y="3351345"/>
            <a:ext cx="3920959" cy="581945"/>
            <a:chOff x="4135394" y="881062"/>
            <a:chExt cx="4327568" cy="581945"/>
          </a:xfrm>
        </p:grpSpPr>
        <p:sp>
          <p:nvSpPr>
            <p:cNvPr id="16" name="Стрелка вправо 59">
              <a:extLst>
                <a:ext uri="{FF2B5EF4-FFF2-40B4-BE49-F238E27FC236}">
                  <a16:creationId xmlns="" xmlns:a16="http://schemas.microsoft.com/office/drawing/2014/main" id="{2DF5FFBA-FA51-4D3C-B866-1D49CA012057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Заголовок 1">
              <a:extLst>
                <a:ext uri="{FF2B5EF4-FFF2-40B4-BE49-F238E27FC236}">
                  <a16:creationId xmlns="" xmlns:a16="http://schemas.microsoft.com/office/drawing/2014/main" id="{74F77477-8BAD-49B7-B5B4-E28DC130D9DD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ЦО корректируют доведенное распределение по регионам в ограниченном диапазоне (например, +/-30%)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159DCA93-E636-49F5-BD96-5E7690D1E3D3}"/>
              </a:ext>
            </a:extLst>
          </p:cNvPr>
          <p:cNvGrpSpPr/>
          <p:nvPr/>
        </p:nvGrpSpPr>
        <p:grpSpPr>
          <a:xfrm>
            <a:off x="3416763" y="4022506"/>
            <a:ext cx="3636363" cy="581945"/>
            <a:chOff x="4135394" y="881062"/>
            <a:chExt cx="4327568" cy="581945"/>
          </a:xfrm>
        </p:grpSpPr>
        <p:sp>
          <p:nvSpPr>
            <p:cNvPr id="19" name="Стрелка вправо 59">
              <a:extLst>
                <a:ext uri="{FF2B5EF4-FFF2-40B4-BE49-F238E27FC236}">
                  <a16:creationId xmlns="" xmlns:a16="http://schemas.microsoft.com/office/drawing/2014/main" id="{19AD4E9D-73C9-4F9A-9A80-DD91BB9026E6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Заголовок 1">
              <a:extLst>
                <a:ext uri="{FF2B5EF4-FFF2-40B4-BE49-F238E27FC236}">
                  <a16:creationId xmlns="" xmlns:a16="http://schemas.microsoft.com/office/drawing/2014/main" id="{5601F64F-79D6-4689-BE1A-1D917597F434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Общий объем КЦП по УГСН (НПС) остается неизменным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6F5708D5-89FD-4668-ADA3-5E4116F09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3" t="23710" r="9912" b="25428"/>
          <a:stretch/>
        </p:blipFill>
        <p:spPr>
          <a:xfrm>
            <a:off x="0" y="698289"/>
            <a:ext cx="4680000" cy="43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10</a:t>
            </a:r>
          </a:p>
        </p:txBody>
      </p:sp>
      <p:pic>
        <p:nvPicPr>
          <p:cNvPr id="23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2DF0FA20-4B05-413D-B89B-8F74D2FE7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3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ЭТАП </a:t>
            </a:r>
            <a:r>
              <a:rPr lang="ru-RU" sz="1400" b="1" dirty="0">
                <a:solidFill>
                  <a:srgbClr val="002A7E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: РАСПРЕДЕЛЕНИЕ КЦП МЕЖДУ </a:t>
            </a:r>
            <a:r>
              <a:rPr lang="ru-RU" sz="1400" b="1" dirty="0" smtClean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ОБРАЗОВАТЕЛЬНЫМИ </a:t>
            </a: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ОРГАНИЗАЦИЯМИ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37E378CA-35ED-4D67-8A5D-CB8C273DFB19}"/>
              </a:ext>
            </a:extLst>
          </p:cNvPr>
          <p:cNvGrpSpPr/>
          <p:nvPr/>
        </p:nvGrpSpPr>
        <p:grpSpPr>
          <a:xfrm>
            <a:off x="354839" y="3211948"/>
            <a:ext cx="8424000" cy="289831"/>
            <a:chOff x="354839" y="3211948"/>
            <a:chExt cx="8424000" cy="289831"/>
          </a:xfrm>
        </p:grpSpPr>
        <p:cxnSp>
          <p:nvCxnSpPr>
            <p:cNvPr id="14" name="Прямая со стрелкой 3">
              <a:extLst>
                <a:ext uri="{FF2B5EF4-FFF2-40B4-BE49-F238E27FC236}">
                  <a16:creationId xmlns="" xmlns:a16="http://schemas.microsoft.com/office/drawing/2014/main" id="{AB4CCEB2-C5A1-43A5-8DB4-35F39DD9BAD2}"/>
                </a:ext>
              </a:extLst>
            </p:cNvPr>
            <p:cNvCxnSpPr>
              <a:cxnSpLocks/>
            </p:cNvCxnSpPr>
            <p:nvPr/>
          </p:nvCxnSpPr>
          <p:spPr>
            <a:xfrm>
              <a:off x="354839" y="3279168"/>
              <a:ext cx="8424000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FE2EF606-8935-4845-B763-31D43F26D20E}"/>
                </a:ext>
              </a:extLst>
            </p:cNvPr>
            <p:cNvCxnSpPr>
              <a:cxnSpLocks/>
            </p:cNvCxnSpPr>
            <p:nvPr/>
          </p:nvCxnSpPr>
          <p:spPr>
            <a:xfrm>
              <a:off x="3482619" y="3211948"/>
              <a:ext cx="0" cy="134445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7961B577-6A5D-4B09-9EE6-D8193FF93891}"/>
                </a:ext>
              </a:extLst>
            </p:cNvPr>
            <p:cNvCxnSpPr>
              <a:cxnSpLocks/>
            </p:cNvCxnSpPr>
            <p:nvPr/>
          </p:nvCxnSpPr>
          <p:spPr>
            <a:xfrm>
              <a:off x="1845152" y="3211948"/>
              <a:ext cx="0" cy="134445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B67ED3D1-BDFF-4603-B917-877F231DB707}"/>
                </a:ext>
              </a:extLst>
            </p:cNvPr>
            <p:cNvSpPr/>
            <p:nvPr/>
          </p:nvSpPr>
          <p:spPr>
            <a:xfrm>
              <a:off x="492646" y="3315495"/>
              <a:ext cx="1080000" cy="1862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573C78"/>
                  </a:solidFill>
                </a:rPr>
                <a:t>Январь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EB142D57-98CD-45C6-A5B6-7CAE7F5DAEE5}"/>
                </a:ext>
              </a:extLst>
            </p:cNvPr>
            <p:cNvSpPr/>
            <p:nvPr/>
          </p:nvSpPr>
          <p:spPr>
            <a:xfrm>
              <a:off x="2139735" y="3315495"/>
              <a:ext cx="1080000" cy="1862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573C78"/>
                  </a:solidFill>
                </a:rPr>
                <a:t>Февраль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D3E8CB2F-B909-46D4-8D4E-C040EFEEFF96}"/>
                </a:ext>
              </a:extLst>
            </p:cNvPr>
            <p:cNvSpPr/>
            <p:nvPr/>
          </p:nvSpPr>
          <p:spPr>
            <a:xfrm>
              <a:off x="3786824" y="3315495"/>
              <a:ext cx="1080000" cy="1862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573C78"/>
                  </a:solidFill>
                </a:rPr>
                <a:t>Март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3A396702-3948-4C9C-8E82-845C96B8BF90}"/>
                </a:ext>
              </a:extLst>
            </p:cNvPr>
            <p:cNvSpPr/>
            <p:nvPr/>
          </p:nvSpPr>
          <p:spPr>
            <a:xfrm>
              <a:off x="5433913" y="3315495"/>
              <a:ext cx="1080000" cy="1862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573C78"/>
                  </a:solidFill>
                </a:rPr>
                <a:t>Апрель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0480F1B0-5624-498F-B70C-091B1931478D}"/>
                </a:ext>
              </a:extLst>
            </p:cNvPr>
            <p:cNvSpPr/>
            <p:nvPr/>
          </p:nvSpPr>
          <p:spPr>
            <a:xfrm>
              <a:off x="7081001" y="3315493"/>
              <a:ext cx="1080000" cy="1862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573C78"/>
                  </a:solidFill>
                </a:rPr>
                <a:t>Май</a:t>
              </a:r>
            </a:p>
          </p:txBody>
        </p:sp>
        <p:cxnSp>
          <p:nvCxnSpPr>
            <p:cNvPr id="42" name="Прямая соединительная линия 41">
              <a:extLst>
                <a:ext uri="{FF2B5EF4-FFF2-40B4-BE49-F238E27FC236}">
                  <a16:creationId xmlns="" xmlns:a16="http://schemas.microsoft.com/office/drawing/2014/main" id="{9A2E8FE8-A827-4414-A011-E00090A5E4C7}"/>
                </a:ext>
              </a:extLst>
            </p:cNvPr>
            <p:cNvCxnSpPr>
              <a:cxnSpLocks/>
            </p:cNvCxnSpPr>
            <p:nvPr/>
          </p:nvCxnSpPr>
          <p:spPr>
            <a:xfrm>
              <a:off x="5120086" y="3211948"/>
              <a:ext cx="0" cy="134445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="" xmlns:a16="http://schemas.microsoft.com/office/drawing/2014/main" id="{E1C34294-544B-46B2-BB0B-00E256CF142E}"/>
                </a:ext>
              </a:extLst>
            </p:cNvPr>
            <p:cNvCxnSpPr>
              <a:cxnSpLocks/>
            </p:cNvCxnSpPr>
            <p:nvPr/>
          </p:nvCxnSpPr>
          <p:spPr>
            <a:xfrm>
              <a:off x="6757553" y="3211948"/>
              <a:ext cx="0" cy="134445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: Rounded Corners 112" title="Milestone Graphic">
            <a:extLst>
              <a:ext uri="{FF2B5EF4-FFF2-40B4-BE49-F238E27FC236}">
                <a16:creationId xmlns="" xmlns:a16="http://schemas.microsoft.com/office/drawing/2014/main" id="{C0591E2D-7087-4E1C-9E13-91FB1F76B2E3}"/>
              </a:ext>
            </a:extLst>
          </p:cNvPr>
          <p:cNvSpPr/>
          <p:nvPr/>
        </p:nvSpPr>
        <p:spPr>
          <a:xfrm>
            <a:off x="354838" y="2913332"/>
            <a:ext cx="1487119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7CA8F27-3621-45E9-8949-C4FA42D5176F}"/>
              </a:ext>
            </a:extLst>
          </p:cNvPr>
          <p:cNvSpPr txBox="1"/>
          <p:nvPr/>
        </p:nvSpPr>
        <p:spPr>
          <a:xfrm>
            <a:off x="251822" y="1354417"/>
            <a:ext cx="2157991" cy="4199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b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Объявление о проведении конкурса</a:t>
            </a:r>
            <a:endParaRPr lang="en-ZA" dirty="0">
              <a:latin typeface="Corbel" panose="020B05030202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2B3CFB1-FE0A-4A5A-91FF-1A237CB4C56A}"/>
              </a:ext>
            </a:extLst>
          </p:cNvPr>
          <p:cNvSpPr txBox="1"/>
          <p:nvPr/>
        </p:nvSpPr>
        <p:spPr>
          <a:xfrm>
            <a:off x="323189" y="1787477"/>
            <a:ext cx="376900" cy="1548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МОН</a:t>
            </a:r>
            <a:endParaRPr lang="en-ZA" sz="1000" dirty="0">
              <a:solidFill>
                <a:srgbClr val="5D8AA1"/>
              </a:solidFill>
            </a:endParaRPr>
          </a:p>
        </p:txBody>
      </p:sp>
      <p:cxnSp>
        <p:nvCxnSpPr>
          <p:cNvPr id="55" name="Straight Connector 185" title="callout lines">
            <a:extLst>
              <a:ext uri="{FF2B5EF4-FFF2-40B4-BE49-F238E27FC236}">
                <a16:creationId xmlns="" xmlns:a16="http://schemas.microsoft.com/office/drawing/2014/main" id="{57BCC80A-B9C5-44BE-8773-99FF4C90D027}"/>
              </a:ext>
            </a:extLst>
          </p:cNvPr>
          <p:cNvCxnSpPr>
            <a:cxnSpLocks/>
          </p:cNvCxnSpPr>
          <p:nvPr/>
        </p:nvCxnSpPr>
        <p:spPr>
          <a:xfrm>
            <a:off x="360723" y="1942197"/>
            <a:ext cx="0" cy="1008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112" title="Milestone Graphic">
            <a:extLst>
              <a:ext uri="{FF2B5EF4-FFF2-40B4-BE49-F238E27FC236}">
                <a16:creationId xmlns="" xmlns:a16="http://schemas.microsoft.com/office/drawing/2014/main" id="{576FBCC3-58F6-4617-A777-4BEE7E942E22}"/>
              </a:ext>
            </a:extLst>
          </p:cNvPr>
          <p:cNvSpPr/>
          <p:nvPr/>
        </p:nvSpPr>
        <p:spPr>
          <a:xfrm>
            <a:off x="1839475" y="2694308"/>
            <a:ext cx="1642307" cy="151121"/>
          </a:xfrm>
          <a:prstGeom prst="roundRect">
            <a:avLst>
              <a:gd name="adj" fmla="val 50000"/>
            </a:avLst>
          </a:prstGeom>
          <a:solidFill>
            <a:srgbClr val="57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5233812-39FA-4758-86E1-342599127569}"/>
              </a:ext>
            </a:extLst>
          </p:cNvPr>
          <p:cNvSpPr txBox="1"/>
          <p:nvPr/>
        </p:nvSpPr>
        <p:spPr>
          <a:xfrm>
            <a:off x="1722149" y="2002090"/>
            <a:ext cx="1810900" cy="2591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b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Подача заявок на конкурс</a:t>
            </a:r>
            <a:endParaRPr lang="en-ZA" dirty="0">
              <a:latin typeface="Corbel" panose="020B05030202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AD29D15-0745-4F41-AF3C-4BEAAB88B5C2}"/>
              </a:ext>
            </a:extLst>
          </p:cNvPr>
          <p:cNvSpPr txBox="1"/>
          <p:nvPr/>
        </p:nvSpPr>
        <p:spPr>
          <a:xfrm>
            <a:off x="1803041" y="2241399"/>
            <a:ext cx="335968" cy="154800"/>
          </a:xfrm>
          <a:prstGeom prst="roundRect">
            <a:avLst/>
          </a:prstGeom>
          <a:noFill/>
          <a:ln>
            <a:solidFill>
              <a:srgbClr val="583C7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</a:lstStyle>
          <a:p>
            <a:r>
              <a:rPr lang="ru-RU" dirty="0"/>
              <a:t>ОО</a:t>
            </a:r>
            <a:endParaRPr lang="en-ZA" dirty="0"/>
          </a:p>
        </p:txBody>
      </p:sp>
      <p:cxnSp>
        <p:nvCxnSpPr>
          <p:cNvPr id="62" name="Straight Connector 185" title="callout lines">
            <a:extLst>
              <a:ext uri="{FF2B5EF4-FFF2-40B4-BE49-F238E27FC236}">
                <a16:creationId xmlns="" xmlns:a16="http://schemas.microsoft.com/office/drawing/2014/main" id="{C1A01E30-2DE9-4E37-A676-DEB74F9D1EC7}"/>
              </a:ext>
            </a:extLst>
          </p:cNvPr>
          <p:cNvCxnSpPr>
            <a:cxnSpLocks/>
          </p:cNvCxnSpPr>
          <p:nvPr/>
        </p:nvCxnSpPr>
        <p:spPr>
          <a:xfrm>
            <a:off x="1841219" y="2421091"/>
            <a:ext cx="0" cy="324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112" title="Milestone Graphic">
            <a:extLst>
              <a:ext uri="{FF2B5EF4-FFF2-40B4-BE49-F238E27FC236}">
                <a16:creationId xmlns="" xmlns:a16="http://schemas.microsoft.com/office/drawing/2014/main" id="{D2940414-024F-488D-A79F-FFCF0BF02C4E}"/>
              </a:ext>
            </a:extLst>
          </p:cNvPr>
          <p:cNvSpPr/>
          <p:nvPr/>
        </p:nvSpPr>
        <p:spPr>
          <a:xfrm>
            <a:off x="3481783" y="2909023"/>
            <a:ext cx="1642308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ED9A4D7-0A1F-49C1-9E88-A20B7D243648}"/>
              </a:ext>
            </a:extLst>
          </p:cNvPr>
          <p:cNvSpPr txBox="1"/>
          <p:nvPr/>
        </p:nvSpPr>
        <p:spPr>
          <a:xfrm>
            <a:off x="3341388" y="3917174"/>
            <a:ext cx="1872976" cy="422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Проведение конкурса.</a:t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Предварительные итоги</a:t>
            </a:r>
            <a:endParaRPr lang="en-ZA" dirty="0">
              <a:latin typeface="Corbel" panose="020B0503020204020204" pitchFamily="34" charset="0"/>
            </a:endParaRPr>
          </a:p>
        </p:txBody>
      </p:sp>
      <p:cxnSp>
        <p:nvCxnSpPr>
          <p:cNvPr id="66" name="Straight Connector 185" title="callout lines">
            <a:extLst>
              <a:ext uri="{FF2B5EF4-FFF2-40B4-BE49-F238E27FC236}">
                <a16:creationId xmlns="" xmlns:a16="http://schemas.microsoft.com/office/drawing/2014/main" id="{0296E221-209C-4C39-9621-2F8F930A9B2A}"/>
              </a:ext>
            </a:extLst>
          </p:cNvPr>
          <p:cNvCxnSpPr>
            <a:cxnSpLocks/>
          </p:cNvCxnSpPr>
          <p:nvPr/>
        </p:nvCxnSpPr>
        <p:spPr>
          <a:xfrm>
            <a:off x="3481021" y="2973867"/>
            <a:ext cx="0" cy="756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5E8F6B4-7299-4D47-81E2-1295466294A9}"/>
              </a:ext>
            </a:extLst>
          </p:cNvPr>
          <p:cNvSpPr txBox="1"/>
          <p:nvPr/>
        </p:nvSpPr>
        <p:spPr>
          <a:xfrm>
            <a:off x="3453841" y="3733535"/>
            <a:ext cx="376900" cy="1548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МОН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71" name="Rectangle: Rounded Corners 112" title="Milestone Graphic">
            <a:extLst>
              <a:ext uri="{FF2B5EF4-FFF2-40B4-BE49-F238E27FC236}">
                <a16:creationId xmlns="" xmlns:a16="http://schemas.microsoft.com/office/drawing/2014/main" id="{9D5EBFEA-ACBA-4B40-9E52-A2F4F1A070E6}"/>
              </a:ext>
            </a:extLst>
          </p:cNvPr>
          <p:cNvSpPr/>
          <p:nvPr/>
        </p:nvSpPr>
        <p:spPr>
          <a:xfrm>
            <a:off x="5963871" y="2918217"/>
            <a:ext cx="788630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78574AD-09BC-4726-AED3-DC25C104CB1F}"/>
              </a:ext>
            </a:extLst>
          </p:cNvPr>
          <p:cNvSpPr txBox="1"/>
          <p:nvPr/>
        </p:nvSpPr>
        <p:spPr>
          <a:xfrm>
            <a:off x="5816013" y="3917175"/>
            <a:ext cx="1872976" cy="3035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Приказ об установлении КЦП</a:t>
            </a:r>
            <a:endParaRPr lang="en-ZA" dirty="0">
              <a:latin typeface="Corbel" panose="020B0503020204020204" pitchFamily="34" charset="0"/>
            </a:endParaRPr>
          </a:p>
        </p:txBody>
      </p:sp>
      <p:cxnSp>
        <p:nvCxnSpPr>
          <p:cNvPr id="78" name="Straight Connector 185" title="callout lines">
            <a:extLst>
              <a:ext uri="{FF2B5EF4-FFF2-40B4-BE49-F238E27FC236}">
                <a16:creationId xmlns="" xmlns:a16="http://schemas.microsoft.com/office/drawing/2014/main" id="{AFDF00E6-A048-4615-91C1-9D1CBCDFA63C}"/>
              </a:ext>
            </a:extLst>
          </p:cNvPr>
          <p:cNvCxnSpPr>
            <a:cxnSpLocks/>
          </p:cNvCxnSpPr>
          <p:nvPr/>
        </p:nvCxnSpPr>
        <p:spPr>
          <a:xfrm>
            <a:off x="5958998" y="3014427"/>
            <a:ext cx="0" cy="720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E8AA22A-4C65-4E08-B712-065D1B2A8939}"/>
              </a:ext>
            </a:extLst>
          </p:cNvPr>
          <p:cNvSpPr txBox="1"/>
          <p:nvPr/>
        </p:nvSpPr>
        <p:spPr>
          <a:xfrm>
            <a:off x="5928466" y="3733535"/>
            <a:ext cx="376900" cy="1548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МОН</a:t>
            </a:r>
            <a:endParaRPr lang="en-ZA" sz="1000" dirty="0">
              <a:solidFill>
                <a:srgbClr val="5D8AA1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414711CA-A063-4145-8100-C32B03210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3" t="4" r="8051" b="35605"/>
          <a:stretch/>
        </p:blipFill>
        <p:spPr>
          <a:xfrm rot="10800000">
            <a:off x="6453876" y="693683"/>
            <a:ext cx="2686003" cy="2808094"/>
          </a:xfrm>
          <a:prstGeom prst="rect">
            <a:avLst/>
          </a:prstGeom>
        </p:spPr>
      </p:pic>
      <p:sp>
        <p:nvSpPr>
          <p:cNvPr id="82" name="Rectangle: Rounded Corners 112" title="Milestone Graphic">
            <a:extLst>
              <a:ext uri="{FF2B5EF4-FFF2-40B4-BE49-F238E27FC236}">
                <a16:creationId xmlns="" xmlns:a16="http://schemas.microsoft.com/office/drawing/2014/main" id="{EE224D3C-69FE-4E27-BC85-8CA1A2B4481C}"/>
              </a:ext>
            </a:extLst>
          </p:cNvPr>
          <p:cNvSpPr/>
          <p:nvPr/>
        </p:nvSpPr>
        <p:spPr>
          <a:xfrm>
            <a:off x="5120086" y="2699872"/>
            <a:ext cx="825158" cy="151121"/>
          </a:xfrm>
          <a:prstGeom prst="roundRect">
            <a:avLst>
              <a:gd name="adj" fmla="val 50000"/>
            </a:avLst>
          </a:prstGeom>
          <a:solidFill>
            <a:srgbClr val="57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B32188A9-35F1-47A1-A5F9-0AE87F40BC39}"/>
              </a:ext>
            </a:extLst>
          </p:cNvPr>
          <p:cNvSpPr txBox="1"/>
          <p:nvPr/>
        </p:nvSpPr>
        <p:spPr>
          <a:xfrm>
            <a:off x="4998937" y="1931553"/>
            <a:ext cx="1810900" cy="354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b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Апелляции по техническим ошибкам</a:t>
            </a:r>
            <a:endParaRPr lang="en-ZA" dirty="0">
              <a:latin typeface="Corbel" panose="020B0503020204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1D5BF4AD-B1E0-4915-BF7B-36F6D5515D66}"/>
              </a:ext>
            </a:extLst>
          </p:cNvPr>
          <p:cNvSpPr txBox="1"/>
          <p:nvPr/>
        </p:nvSpPr>
        <p:spPr>
          <a:xfrm>
            <a:off x="5079829" y="2265706"/>
            <a:ext cx="335968" cy="154800"/>
          </a:xfrm>
          <a:prstGeom prst="roundRect">
            <a:avLst/>
          </a:prstGeom>
          <a:noFill/>
          <a:ln>
            <a:solidFill>
              <a:srgbClr val="583C7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</a:lstStyle>
          <a:p>
            <a:r>
              <a:rPr lang="ru-RU" dirty="0"/>
              <a:t>ОО</a:t>
            </a:r>
            <a:endParaRPr lang="en-ZA" dirty="0"/>
          </a:p>
        </p:txBody>
      </p:sp>
      <p:cxnSp>
        <p:nvCxnSpPr>
          <p:cNvPr id="107" name="Straight Connector 185" title="callout lines">
            <a:extLst>
              <a:ext uri="{FF2B5EF4-FFF2-40B4-BE49-F238E27FC236}">
                <a16:creationId xmlns="" xmlns:a16="http://schemas.microsoft.com/office/drawing/2014/main" id="{0A31F2A7-3B13-4BD8-9BCA-BF140DB1E9DA}"/>
              </a:ext>
            </a:extLst>
          </p:cNvPr>
          <p:cNvCxnSpPr>
            <a:cxnSpLocks/>
          </p:cNvCxnSpPr>
          <p:nvPr/>
        </p:nvCxnSpPr>
        <p:spPr>
          <a:xfrm>
            <a:off x="5118007" y="2445398"/>
            <a:ext cx="0" cy="324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7125DC2-6F2E-4AE6-818C-014C19DE5FBD}"/>
              </a:ext>
            </a:extLst>
          </p:cNvPr>
          <p:cNvSpPr txBox="1"/>
          <p:nvPr/>
        </p:nvSpPr>
        <p:spPr>
          <a:xfrm>
            <a:off x="3887790" y="3729867"/>
            <a:ext cx="335968" cy="15480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ЦО</a:t>
            </a:r>
            <a:endParaRPr lang="en-ZA" sz="1000" dirty="0">
              <a:solidFill>
                <a:srgbClr val="96486E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119A3C9-316C-4057-97F8-0FB5A05CA9A2}"/>
              </a:ext>
            </a:extLst>
          </p:cNvPr>
          <p:cNvSpPr txBox="1"/>
          <p:nvPr/>
        </p:nvSpPr>
        <p:spPr>
          <a:xfrm>
            <a:off x="5471559" y="2267764"/>
            <a:ext cx="335968" cy="15480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ЦО</a:t>
            </a:r>
            <a:endParaRPr lang="en-ZA" sz="1000" dirty="0">
              <a:solidFill>
                <a:srgbClr val="96486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11</a:t>
            </a:r>
          </a:p>
        </p:txBody>
      </p:sp>
      <p:pic>
        <p:nvPicPr>
          <p:cNvPr id="44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12D5C20F-EC07-44D8-9594-911E03BC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6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РАСПРЕДЕЛЕНИЕ ПОТРЕБНОСТИ В ПРИЕМЕ МЕЖДУ ОБРАЗОВАТЕЛЬНЫМИ ОРГАНИЗАЦИЯМИ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FD9DF3B-279D-4A14-B0CC-5A6B1189B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3" t="23710" r="9912" b="25428"/>
          <a:stretch/>
        </p:blipFill>
        <p:spPr>
          <a:xfrm>
            <a:off x="0" y="698289"/>
            <a:ext cx="4680000" cy="432000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D76AC706-18B1-40DF-8F05-F2B9C3743496}"/>
              </a:ext>
            </a:extLst>
          </p:cNvPr>
          <p:cNvSpPr txBox="1">
            <a:spLocks/>
          </p:cNvSpPr>
          <p:nvPr/>
        </p:nvSpPr>
        <p:spPr>
          <a:xfrm>
            <a:off x="3631686" y="1688080"/>
            <a:ext cx="4408720" cy="4335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None/>
              <a:tabLst>
                <a:tab pos="179388" algn="l"/>
              </a:tabLst>
            </a:pPr>
            <a:r>
              <a:rPr lang="ru-RU" sz="1000" b="1" dirty="0">
                <a:solidFill>
                  <a:srgbClr val="583C79"/>
                </a:solidFill>
                <a:latin typeface="Corbel" panose="020B0503020204020204" pitchFamily="34" charset="0"/>
              </a:rPr>
              <a:t>1. 	Объективность и полная прозрачность (провереямость) оценок и расчетов распределения КЦП между ОО</a:t>
            </a:r>
            <a:endParaRPr lang="ru-RU" sz="1000" dirty="0">
              <a:solidFill>
                <a:srgbClr val="583C79"/>
              </a:solidFill>
            </a:endParaRPr>
          </a:p>
          <a:p>
            <a:pPr marL="0" indent="0">
              <a:buNone/>
            </a:pPr>
            <a:endParaRPr lang="ru-RU" sz="1000" dirty="0">
              <a:solidFill>
                <a:srgbClr val="583C79"/>
              </a:solidFill>
              <a:latin typeface="Corbel" panose="020B0503020204020204" pitchFamily="34" charset="0"/>
            </a:endParaRPr>
          </a:p>
        </p:txBody>
      </p:sp>
      <p:cxnSp>
        <p:nvCxnSpPr>
          <p:cNvPr id="26" name="Straight Connector 59">
            <a:extLst>
              <a:ext uri="{FF2B5EF4-FFF2-40B4-BE49-F238E27FC236}">
                <a16:creationId xmlns="" xmlns:a16="http://schemas.microsoft.com/office/drawing/2014/main" id="{F807CBC2-7CF2-4F0D-BFD0-C5E7FD231E3F}"/>
              </a:ext>
            </a:extLst>
          </p:cNvPr>
          <p:cNvCxnSpPr>
            <a:cxnSpLocks/>
          </p:cNvCxnSpPr>
          <p:nvPr/>
        </p:nvCxnSpPr>
        <p:spPr>
          <a:xfrm>
            <a:off x="3455071" y="1342321"/>
            <a:ext cx="0" cy="280800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DA611A8-A35F-43E3-962C-2B112B9F8B29}"/>
              </a:ext>
            </a:extLst>
          </p:cNvPr>
          <p:cNvSpPr txBox="1"/>
          <p:nvPr/>
        </p:nvSpPr>
        <p:spPr>
          <a:xfrm>
            <a:off x="3574553" y="1275892"/>
            <a:ext cx="263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F81BD"/>
                </a:solidFill>
                <a:latin typeface="Corbel" charset="0"/>
                <a:ea typeface="Corbel" charset="0"/>
                <a:cs typeface="Corbel" charset="0"/>
              </a:rPr>
              <a:t>ОСНОВНЫЕ ПРИНЦИПЫ:</a:t>
            </a:r>
            <a:endParaRPr lang="ru-RU" sz="140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B3DD3777-5F04-4578-820C-E566F1CCCB8C}"/>
              </a:ext>
            </a:extLst>
          </p:cNvPr>
          <p:cNvSpPr txBox="1">
            <a:spLocks/>
          </p:cNvSpPr>
          <p:nvPr/>
        </p:nvSpPr>
        <p:spPr>
          <a:xfrm>
            <a:off x="3631685" y="2175562"/>
            <a:ext cx="4408720" cy="4335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None/>
              <a:tabLst>
                <a:tab pos="179388" algn="l"/>
              </a:tabLst>
            </a:pPr>
            <a:r>
              <a:rPr lang="ru-RU" sz="1000" b="1" dirty="0">
                <a:solidFill>
                  <a:srgbClr val="583C79"/>
                </a:solidFill>
                <a:latin typeface="Corbel" panose="020B0503020204020204" pitchFamily="34" charset="0"/>
              </a:rPr>
              <a:t>2. 	Повышение доступности лучших образовательных программ в регионах для выпускников школ (через приоритетный отбор заявок организаций, имеющих высокие показатели качества обучения)</a:t>
            </a:r>
            <a:endParaRPr lang="ru-RU" sz="1000" dirty="0">
              <a:solidFill>
                <a:srgbClr val="583C79"/>
              </a:solidFill>
            </a:endParaRPr>
          </a:p>
          <a:p>
            <a:pPr marL="0" indent="0">
              <a:buNone/>
            </a:pPr>
            <a:endParaRPr lang="ru-RU" sz="1000" dirty="0">
              <a:solidFill>
                <a:srgbClr val="583C79"/>
              </a:solidFill>
              <a:latin typeface="Corbel" panose="020B050302020402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3D5C12A1-E113-4B95-8276-22AB2085C19F}"/>
              </a:ext>
            </a:extLst>
          </p:cNvPr>
          <p:cNvSpPr txBox="1">
            <a:spLocks/>
          </p:cNvSpPr>
          <p:nvPr/>
        </p:nvSpPr>
        <p:spPr>
          <a:xfrm>
            <a:off x="3631685" y="2749925"/>
            <a:ext cx="4408720" cy="4335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None/>
              <a:tabLst>
                <a:tab pos="179388" algn="l"/>
              </a:tabLst>
            </a:pPr>
            <a:r>
              <a:rPr lang="ru-RU" sz="1000" b="1" dirty="0">
                <a:solidFill>
                  <a:srgbClr val="583C79"/>
                </a:solidFill>
                <a:latin typeface="Corbel" panose="020B0503020204020204" pitchFamily="34" charset="0"/>
              </a:rPr>
              <a:t>3. 	Приближение мест обучения к местам потенциального трудоустройства выпускников</a:t>
            </a:r>
            <a:endParaRPr lang="ru-RU" sz="1000" dirty="0">
              <a:solidFill>
                <a:srgbClr val="583C79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6270084C-B434-49AA-ADED-7542F54BAD86}"/>
              </a:ext>
            </a:extLst>
          </p:cNvPr>
          <p:cNvSpPr txBox="1">
            <a:spLocks/>
          </p:cNvSpPr>
          <p:nvPr/>
        </p:nvSpPr>
        <p:spPr>
          <a:xfrm>
            <a:off x="3631685" y="3269859"/>
            <a:ext cx="4408720" cy="4335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None/>
              <a:tabLst>
                <a:tab pos="179388" algn="l"/>
              </a:tabLst>
            </a:pPr>
            <a:r>
              <a:rPr lang="ru-RU" sz="1000" b="1" dirty="0">
                <a:solidFill>
                  <a:srgbClr val="583C79"/>
                </a:solidFill>
                <a:latin typeface="Corbel" panose="020B0503020204020204" pitchFamily="34" charset="0"/>
              </a:rPr>
              <a:t>4. 	Обеспечение полноты распределения КЦП, минимизация рисков возврата КЦП</a:t>
            </a:r>
            <a:endParaRPr lang="ru-RU" sz="1000" dirty="0">
              <a:solidFill>
                <a:srgbClr val="583C79"/>
              </a:solidFill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="" xmlns:a16="http://schemas.microsoft.com/office/drawing/2014/main" id="{16578FBB-B95B-4A68-B51C-98EEEA6EFFD0}"/>
              </a:ext>
            </a:extLst>
          </p:cNvPr>
          <p:cNvSpPr txBox="1">
            <a:spLocks/>
          </p:cNvSpPr>
          <p:nvPr/>
        </p:nvSpPr>
        <p:spPr>
          <a:xfrm>
            <a:off x="3631685" y="3780781"/>
            <a:ext cx="4408720" cy="4335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None/>
              <a:tabLst>
                <a:tab pos="179388" algn="l"/>
              </a:tabLst>
            </a:pPr>
            <a:r>
              <a:rPr lang="ru-RU" sz="1000" b="1" dirty="0">
                <a:solidFill>
                  <a:srgbClr val="583C79"/>
                </a:solidFill>
                <a:latin typeface="Corbel" panose="020B0503020204020204" pitchFamily="34" charset="0"/>
              </a:rPr>
              <a:t>5. 	Обеспечение инерционной устойчивости </a:t>
            </a:r>
            <a:br>
              <a:rPr lang="ru-RU" sz="1000" b="1" dirty="0">
                <a:solidFill>
                  <a:srgbClr val="583C79"/>
                </a:solidFill>
                <a:latin typeface="Corbel" panose="020B0503020204020204" pitchFamily="34" charset="0"/>
              </a:rPr>
            </a:br>
            <a:r>
              <a:rPr lang="ru-RU" sz="1000" b="1" dirty="0">
                <a:solidFill>
                  <a:srgbClr val="583C79"/>
                </a:solidFill>
                <a:latin typeface="Corbel" panose="020B0503020204020204" pitchFamily="34" charset="0"/>
              </a:rPr>
              <a:t>(плавность внедрения новых механизмов)</a:t>
            </a:r>
            <a:endParaRPr lang="ru-RU" sz="1000" dirty="0">
              <a:solidFill>
                <a:srgbClr val="583C7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12</a:t>
            </a:r>
          </a:p>
        </p:txBody>
      </p:sp>
      <p:pic>
        <p:nvPicPr>
          <p:cNvPr id="17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6EFC8CBB-3489-475B-9F1F-138ECA2C5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РАСПРЕДЕЛЕНИЕ КЦП МЕЖДУ ВУЗАМИ :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УЧАСТНИКИ КОНКУРСА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308F086-080C-4AB3-83DD-E846906B4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58"/>
          <a:stretch/>
        </p:blipFill>
        <p:spPr>
          <a:xfrm>
            <a:off x="7129288" y="2966137"/>
            <a:ext cx="2016000" cy="20528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D2B61FC-5A15-4F80-AA0C-B1B9BF6752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93" t="4" r="8051" b="35605"/>
          <a:stretch/>
        </p:blipFill>
        <p:spPr>
          <a:xfrm rot="5400000">
            <a:off x="52385" y="655729"/>
            <a:ext cx="2304913" cy="2409681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D725068E-2CC4-4357-B94D-144D62EC901C}"/>
              </a:ext>
            </a:extLst>
          </p:cNvPr>
          <p:cNvGrpSpPr/>
          <p:nvPr/>
        </p:nvGrpSpPr>
        <p:grpSpPr>
          <a:xfrm>
            <a:off x="1931220" y="1062704"/>
            <a:ext cx="4013790" cy="581945"/>
            <a:chOff x="4135394" y="881062"/>
            <a:chExt cx="4327568" cy="581945"/>
          </a:xfrm>
        </p:grpSpPr>
        <p:sp>
          <p:nvSpPr>
            <p:cNvPr id="19" name="Стрелка вправо 59">
              <a:extLst>
                <a:ext uri="{FF2B5EF4-FFF2-40B4-BE49-F238E27FC236}">
                  <a16:creationId xmlns="" xmlns:a16="http://schemas.microsoft.com/office/drawing/2014/main" id="{E2323FC9-0DFE-4A1C-ACA9-1CE935139014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Заголовок 1">
              <a:extLst>
                <a:ext uri="{FF2B5EF4-FFF2-40B4-BE49-F238E27FC236}">
                  <a16:creationId xmlns="" xmlns:a16="http://schemas.microsoft.com/office/drawing/2014/main" id="{FE90DEE6-8B6A-4B79-BDF1-5FFF403FEF7B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В конкурсе участвуют организации, осуществляющие обучение (ОО) и их филиалы (раздельно) 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1A8046F9-0D37-49C7-B117-65253C8A4F5D}"/>
              </a:ext>
            </a:extLst>
          </p:cNvPr>
          <p:cNvGrpSpPr/>
          <p:nvPr/>
        </p:nvGrpSpPr>
        <p:grpSpPr>
          <a:xfrm>
            <a:off x="1926716" y="1864495"/>
            <a:ext cx="4013790" cy="581945"/>
            <a:chOff x="4135394" y="881062"/>
            <a:chExt cx="4327568" cy="581945"/>
          </a:xfrm>
        </p:grpSpPr>
        <p:sp>
          <p:nvSpPr>
            <p:cNvPr id="22" name="Стрелка вправо 59">
              <a:extLst>
                <a:ext uri="{FF2B5EF4-FFF2-40B4-BE49-F238E27FC236}">
                  <a16:creationId xmlns="" xmlns:a16="http://schemas.microsoft.com/office/drawing/2014/main" id="{095A431C-B695-4A4C-999B-D79143275FA5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Заголовок 1">
              <a:extLst>
                <a:ext uri="{FF2B5EF4-FFF2-40B4-BE49-F238E27FC236}">
                  <a16:creationId xmlns="" xmlns:a16="http://schemas.microsoft.com/office/drawing/2014/main" id="{DBA8CD11-3F2C-4E12-8483-1575D1325C63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Не допускается последующая передача КЦП филиалов головной организации; ограничения на передачу филиалам</a:t>
              </a: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A94F4C6-C61D-4FBE-AB75-698E7ECBFDC8}"/>
              </a:ext>
            </a:extLst>
          </p:cNvPr>
          <p:cNvSpPr/>
          <p:nvPr/>
        </p:nvSpPr>
        <p:spPr>
          <a:xfrm>
            <a:off x="2559720" y="2313686"/>
            <a:ext cx="4225160" cy="3924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необходимо для обеспечения справедливости конкурсного отбора и максимизации качества обучения в рамках КЦП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ADC29B75-ADCE-4B90-AA25-B1DD12894FE5}"/>
              </a:ext>
            </a:extLst>
          </p:cNvPr>
          <p:cNvGrpSpPr/>
          <p:nvPr/>
        </p:nvGrpSpPr>
        <p:grpSpPr>
          <a:xfrm>
            <a:off x="1926716" y="2782855"/>
            <a:ext cx="4013790" cy="581945"/>
            <a:chOff x="4135394" y="881062"/>
            <a:chExt cx="4327568" cy="581945"/>
          </a:xfrm>
        </p:grpSpPr>
        <p:sp>
          <p:nvSpPr>
            <p:cNvPr id="31" name="Стрелка вправо 59">
              <a:extLst>
                <a:ext uri="{FF2B5EF4-FFF2-40B4-BE49-F238E27FC236}">
                  <a16:creationId xmlns="" xmlns:a16="http://schemas.microsoft.com/office/drawing/2014/main" id="{7C15D89D-4309-4BBD-99C4-F3FCC4770E22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Заголовок 1">
              <a:extLst>
                <a:ext uri="{FF2B5EF4-FFF2-40B4-BE49-F238E27FC236}">
                  <a16:creationId xmlns="" xmlns:a16="http://schemas.microsoft.com/office/drawing/2014/main" id="{2233F439-4E0D-4218-A84B-875B65687AFC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Не допускаются (обнуляются) заявки ОО, имеющие очень низкие показатели качества обучения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0A1B719-BB16-4650-B94D-A3039E6507FB}"/>
              </a:ext>
            </a:extLst>
          </p:cNvPr>
          <p:cNvSpPr txBox="1"/>
          <p:nvPr/>
        </p:nvSpPr>
        <p:spPr>
          <a:xfrm>
            <a:off x="6057859" y="2840066"/>
            <a:ext cx="2257324" cy="17296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Средний ЕГЭ – </a:t>
            </a:r>
            <a:r>
              <a:rPr lang="en-US" sz="1000" dirty="0">
                <a:solidFill>
                  <a:srgbClr val="5D8AA1"/>
                </a:solidFill>
              </a:rPr>
              <a:t>min A</a:t>
            </a:r>
            <a:r>
              <a:rPr lang="ru-RU" sz="1000" dirty="0">
                <a:solidFill>
                  <a:srgbClr val="5D8AA1"/>
                </a:solidFill>
              </a:rPr>
              <a:t> баллов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FF5BA76-DD03-40C1-91B3-9D0A79945E35}"/>
              </a:ext>
            </a:extLst>
          </p:cNvPr>
          <p:cNvSpPr txBox="1"/>
          <p:nvPr/>
        </p:nvSpPr>
        <p:spPr>
          <a:xfrm>
            <a:off x="6057859" y="3097406"/>
            <a:ext cx="2257324" cy="172960"/>
          </a:xfrm>
          <a:prstGeom prst="roundRect">
            <a:avLst/>
          </a:prstGeom>
          <a:noFill/>
          <a:ln>
            <a:solidFill>
              <a:srgbClr val="583C7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73C78"/>
                </a:solidFill>
              </a:rPr>
              <a:t>Интегральная оценка – </a:t>
            </a:r>
            <a:r>
              <a:rPr lang="en-US" sz="1000" dirty="0">
                <a:solidFill>
                  <a:srgbClr val="573C78"/>
                </a:solidFill>
              </a:rPr>
              <a:t>min B</a:t>
            </a:r>
            <a:r>
              <a:rPr lang="ru-RU" sz="1000" dirty="0">
                <a:solidFill>
                  <a:srgbClr val="573C78"/>
                </a:solidFill>
              </a:rPr>
              <a:t> баллов</a:t>
            </a:r>
            <a:endParaRPr lang="en-ZA" sz="1000" dirty="0">
              <a:solidFill>
                <a:srgbClr val="573C7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B1E80EE3-BB77-47BC-8FF7-91BCFB589CCD}"/>
                  </a:ext>
                </a:extLst>
              </p:cNvPr>
              <p:cNvSpPr txBox="1"/>
              <p:nvPr/>
            </p:nvSpPr>
            <p:spPr>
              <a:xfrm>
                <a:off x="2305727" y="3626012"/>
                <a:ext cx="785408" cy="291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ЕГЭ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мин</m:t>
                          </m:r>
                        </m:sub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угсн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1E80EE3-BB77-47BC-8FF7-91BCFB589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27" y="3626012"/>
                <a:ext cx="785408" cy="291747"/>
              </a:xfrm>
              <a:prstGeom prst="rect">
                <a:avLst/>
              </a:prstGeom>
              <a:blipFill>
                <a:blip r:embed="rId7"/>
                <a:stretch>
                  <a:fillRect l="-6202" r="-3101" b="-14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78FAB34E-57BB-43A4-9143-AB8783A858F3}"/>
              </a:ext>
            </a:extLst>
          </p:cNvPr>
          <p:cNvSpPr/>
          <p:nvPr/>
        </p:nvSpPr>
        <p:spPr>
          <a:xfrm>
            <a:off x="3346561" y="3556205"/>
            <a:ext cx="4225160" cy="3924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0488" indent="-90488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	определяют ЦО в размере не менее минимального значения, установленного Минобрнауки (например, 40 баллов)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571069AA-17F6-48C6-BE89-B4ACC6A930B8}"/>
                  </a:ext>
                </a:extLst>
              </p:cNvPr>
              <p:cNvSpPr txBox="1"/>
              <p:nvPr/>
            </p:nvSpPr>
            <p:spPr>
              <a:xfrm>
                <a:off x="2332035" y="4126852"/>
                <a:ext cx="862352" cy="291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ИОц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мин</m:t>
                          </m:r>
                        </m:sub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угсн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71069AA-17F6-48C6-BE89-B4ACC6A93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035" y="4126852"/>
                <a:ext cx="862352" cy="291747"/>
              </a:xfrm>
              <a:prstGeom prst="rect">
                <a:avLst/>
              </a:prstGeom>
              <a:blipFill>
                <a:blip r:embed="rId8"/>
                <a:stretch>
                  <a:fillRect l="-7092" r="-2128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D528CC5A-5579-4A3F-B93C-458CFB663D2B}"/>
              </a:ext>
            </a:extLst>
          </p:cNvPr>
          <p:cNvSpPr/>
          <p:nvPr/>
        </p:nvSpPr>
        <p:spPr>
          <a:xfrm>
            <a:off x="3372869" y="4076525"/>
            <a:ext cx="4225160" cy="3924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90488" indent="-90488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	определяют ЦО в размере не менее минимального значения, установленного Минобрнауки (например, 10 баллов)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4CB1DCC-0798-4121-B294-EBBDF69FBDB4}"/>
              </a:ext>
            </a:extLst>
          </p:cNvPr>
          <p:cNvSpPr txBox="1"/>
          <p:nvPr/>
        </p:nvSpPr>
        <p:spPr>
          <a:xfrm>
            <a:off x="6331911" y="1922366"/>
            <a:ext cx="2257324" cy="319655"/>
          </a:xfrm>
          <a:prstGeom prst="roundRect">
            <a:avLst/>
          </a:prstGeom>
          <a:noFill/>
          <a:ln>
            <a:solidFill>
              <a:srgbClr val="583C7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73C78"/>
                </a:solidFill>
              </a:rPr>
              <a:t>до 10% КЦП головной организации может быть передано филиалам</a:t>
            </a:r>
            <a:endParaRPr lang="en-ZA" sz="1000" dirty="0">
              <a:solidFill>
                <a:srgbClr val="573C7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13</a:t>
            </a:r>
          </a:p>
        </p:txBody>
      </p:sp>
      <p:pic>
        <p:nvPicPr>
          <p:cNvPr id="27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EFF72598-B765-4AF3-84EE-0CACF201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5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D2D0807A-8C04-452C-9CEE-2642FAD446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3" t="4" r="8051" b="35605"/>
          <a:stretch/>
        </p:blipFill>
        <p:spPr>
          <a:xfrm>
            <a:off x="0" y="2208883"/>
            <a:ext cx="2686003" cy="28080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33274" y="0"/>
            <a:ext cx="5008930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РАСПРЕДЕЛЕНИЕ КЦП МЕЖДУ ВУЗАМИ: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ОГРАНИЧЕНИЯ НА РАЗМЕР ЗАЯВКИ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400E794F-166E-4855-92D2-9BD6C204C724}"/>
              </a:ext>
            </a:extLst>
          </p:cNvPr>
          <p:cNvGrpSpPr/>
          <p:nvPr/>
        </p:nvGrpSpPr>
        <p:grpSpPr>
          <a:xfrm>
            <a:off x="676116" y="937661"/>
            <a:ext cx="2166178" cy="581945"/>
            <a:chOff x="4135394" y="881062"/>
            <a:chExt cx="2335519" cy="581945"/>
          </a:xfrm>
        </p:grpSpPr>
        <p:sp>
          <p:nvSpPr>
            <p:cNvPr id="33" name="Стрелка вправо 59">
              <a:extLst>
                <a:ext uri="{FF2B5EF4-FFF2-40B4-BE49-F238E27FC236}">
                  <a16:creationId xmlns="" xmlns:a16="http://schemas.microsoft.com/office/drawing/2014/main" id="{03A42193-1A71-4294-BD34-74C37137033E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Заголовок 1">
              <a:extLst>
                <a:ext uri="{FF2B5EF4-FFF2-40B4-BE49-F238E27FC236}">
                  <a16:creationId xmlns="" xmlns:a16="http://schemas.microsoft.com/office/drawing/2014/main" id="{28CEDDBD-7BFC-4778-8CE9-3F896BECA0D7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2012939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Общее ограничение на </a:t>
              </a:r>
              <a:b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</a:b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прирост заявки: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0DFD6615-D2E7-43AD-B880-422A2E016A4A}"/>
                  </a:ext>
                </a:extLst>
              </p:cNvPr>
              <p:cNvSpPr txBox="1"/>
              <p:nvPr/>
            </p:nvSpPr>
            <p:spPr>
              <a:xfrm>
                <a:off x="3100026" y="1034614"/>
                <a:ext cx="2643544" cy="411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smtClean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 i="1">
                                  <a:solidFill>
                                    <a:srgbClr val="4493A9"/>
                                  </a:solidFill>
                                  <a:latin typeface="Cambria Math" panose="02040503050406030204" pitchFamily="18" charset="0"/>
                                </a:rPr>
                                <m:t>5%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200" b="1" i="1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  <m:d>
                                <m:dPr>
                                  <m:ctrlPr>
                                    <a:rPr lang="ru-RU" sz="1200" b="1" i="1">
                                      <a:solidFill>
                                        <a:srgbClr val="96486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b="1" i="1">
                                      <a:solidFill>
                                        <a:srgbClr val="96486E"/>
                                      </a:solidFill>
                                      <a:latin typeface="Cambria Math" panose="02040503050406030204" pitchFamily="18" charset="0"/>
                                    </a:rPr>
                                    <m:t>угсн</m:t>
                                  </m:r>
                                </m:e>
                              </m:d>
                              <m:r>
                                <a:rPr lang="ru-RU" sz="1200" b="0" i="1" smtClean="0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к прошлому году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расчетная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 групп</m:t>
                              </m:r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а (РГ)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FD6615-D2E7-43AD-B880-422A2E016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026" y="1034614"/>
                <a:ext cx="2643544" cy="411972"/>
              </a:xfrm>
              <a:prstGeom prst="rect">
                <a:avLst/>
              </a:prstGeom>
              <a:blipFill>
                <a:blip r:embed="rId4"/>
                <a:stretch>
                  <a:fillRect l="-16859" t="-229851" r="-1155" b="-3298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DB9BFB4-91B3-4BE0-AA13-E62243A46F49}"/>
              </a:ext>
            </a:extLst>
          </p:cNvPr>
          <p:cNvSpPr txBox="1"/>
          <p:nvPr/>
        </p:nvSpPr>
        <p:spPr>
          <a:xfrm>
            <a:off x="910345" y="1798775"/>
            <a:ext cx="1657764" cy="275368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100" dirty="0">
                <a:solidFill>
                  <a:srgbClr val="5D8AA1"/>
                </a:solidFill>
              </a:rPr>
              <a:t>УГСН 09.03.00</a:t>
            </a:r>
            <a:endParaRPr lang="en-ZA" sz="1100" dirty="0">
              <a:solidFill>
                <a:srgbClr val="5D8AA1"/>
              </a:solidFill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3EF4D5B2-AE0B-4B51-86AD-38720092EDC3}"/>
              </a:ext>
            </a:extLst>
          </p:cNvPr>
          <p:cNvSpPr/>
          <p:nvPr/>
        </p:nvSpPr>
        <p:spPr>
          <a:xfrm>
            <a:off x="910346" y="2182268"/>
            <a:ext cx="801338" cy="249839"/>
          </a:xfrm>
          <a:prstGeom prst="roundRect">
            <a:avLst/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28 874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13C056AA-EA73-4E23-B231-8E3BB3C79024}"/>
              </a:ext>
            </a:extLst>
          </p:cNvPr>
          <p:cNvSpPr/>
          <p:nvPr/>
        </p:nvSpPr>
        <p:spPr>
          <a:xfrm>
            <a:off x="1739226" y="2182268"/>
            <a:ext cx="1604675" cy="24983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общий объем КЦП на 2021 год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="" xmlns:a16="http://schemas.microsoft.com/office/drawing/2014/main" id="{02EE5DE5-906F-4856-980F-8B3F3286EB03}"/>
              </a:ext>
            </a:extLst>
          </p:cNvPr>
          <p:cNvSpPr/>
          <p:nvPr/>
        </p:nvSpPr>
        <p:spPr>
          <a:xfrm>
            <a:off x="910345" y="2477516"/>
            <a:ext cx="801338" cy="249839"/>
          </a:xfrm>
          <a:prstGeom prst="roundRect">
            <a:avLst/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24 818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49CBAF6C-990E-46F8-A6E4-4482A6627E85}"/>
              </a:ext>
            </a:extLst>
          </p:cNvPr>
          <p:cNvSpPr/>
          <p:nvPr/>
        </p:nvSpPr>
        <p:spPr>
          <a:xfrm>
            <a:off x="1739226" y="2476867"/>
            <a:ext cx="1720177" cy="24983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сумма КЦП по конкурсу 2020 года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3FC6B0E1-0742-4BA3-AC9A-52DED1BCF2DE}"/>
                  </a:ext>
                </a:extLst>
              </p:cNvPr>
              <p:cNvSpPr txBox="1"/>
              <p:nvPr/>
            </p:nvSpPr>
            <p:spPr>
              <a:xfrm>
                <a:off x="3662485" y="2212813"/>
                <a:ext cx="2167838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e>
                        <m:sub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09.03.00</m:t>
                          </m:r>
                        </m:sub>
                      </m:sSub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28874</m:t>
                          </m:r>
                        </m:num>
                        <m:den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24818</m:t>
                          </m:r>
                        </m:den>
                      </m:f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ru-RU" sz="1200" b="0" i="1" smtClean="0">
                          <a:solidFill>
                            <a:srgbClr val="96486E"/>
                          </a:solidFill>
                          <a:latin typeface="Cambria Math" panose="02040503050406030204" pitchFamily="18" charset="0"/>
                        </a:rPr>
                        <m:t>16,3%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C6B0E1-0742-4BA3-AC9A-52DED1BCF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485" y="2212813"/>
                <a:ext cx="2167838" cy="346890"/>
              </a:xfrm>
              <a:prstGeom prst="rect">
                <a:avLst/>
              </a:prstGeom>
              <a:blipFill>
                <a:blip r:embed="rId5"/>
                <a:stretch>
                  <a:fillRect l="-1972" t="-3509" r="-1690" b="-140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BA3910B-BEC4-4D62-8F3C-210621DDBFCA}"/>
              </a:ext>
            </a:extLst>
          </p:cNvPr>
          <p:cNvSpPr txBox="1"/>
          <p:nvPr/>
        </p:nvSpPr>
        <p:spPr>
          <a:xfrm>
            <a:off x="3286778" y="3528240"/>
            <a:ext cx="814879" cy="29838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ВУЗ 1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FE2E408-1B18-4CB4-9FA4-7185BCFAFB35}"/>
              </a:ext>
            </a:extLst>
          </p:cNvPr>
          <p:cNvSpPr txBox="1"/>
          <p:nvPr/>
        </p:nvSpPr>
        <p:spPr>
          <a:xfrm>
            <a:off x="3286778" y="4030981"/>
            <a:ext cx="814879" cy="29838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ВУЗ 2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51630B98-CB49-49C4-A445-2D567BF44EFF}"/>
              </a:ext>
            </a:extLst>
          </p:cNvPr>
          <p:cNvSpPr/>
          <p:nvPr/>
        </p:nvSpPr>
        <p:spPr>
          <a:xfrm>
            <a:off x="4254299" y="3523955"/>
            <a:ext cx="688726" cy="300303"/>
          </a:xfrm>
          <a:prstGeom prst="roundRect">
            <a:avLst/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200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="" xmlns:a16="http://schemas.microsoft.com/office/drawing/2014/main" id="{1B9EB79A-9438-40E2-92CC-B9DDD522A9F6}"/>
              </a:ext>
            </a:extLst>
          </p:cNvPr>
          <p:cNvSpPr/>
          <p:nvPr/>
        </p:nvSpPr>
        <p:spPr>
          <a:xfrm>
            <a:off x="4254299" y="4026696"/>
            <a:ext cx="688726" cy="298387"/>
          </a:xfrm>
          <a:prstGeom prst="roundRect">
            <a:avLst/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30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D467211B-1093-473E-B27C-36283B9210F9}"/>
              </a:ext>
            </a:extLst>
          </p:cNvPr>
          <p:cNvSpPr/>
          <p:nvPr/>
        </p:nvSpPr>
        <p:spPr>
          <a:xfrm>
            <a:off x="4143681" y="3197326"/>
            <a:ext cx="909961" cy="24983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КЦП по конкурсу </a:t>
            </a:r>
            <a:b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2020 года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7B11A39-A368-49BE-8D0D-E3C4A75FAB7D}"/>
                  </a:ext>
                </a:extLst>
              </p:cNvPr>
              <p:cNvSpPr txBox="1"/>
              <p:nvPr/>
            </p:nvSpPr>
            <p:spPr>
              <a:xfrm>
                <a:off x="5120837" y="3487161"/>
                <a:ext cx="2815130" cy="329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200" smtClean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1200" i="1">
                                  <a:solidFill>
                                    <a:srgbClr val="4493A9"/>
                                  </a:solidFill>
                                  <a:latin typeface="Cambria Math" panose="02040503050406030204" pitchFamily="18" charset="0"/>
                                </a:rPr>
                                <m:t>5%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200" i="1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16,3%</m:t>
                              </m:r>
                              <m:r>
                                <a:rPr lang="ru-RU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ru-RU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=42</m:t>
                              </m:r>
                            </m:e>
                            <m:e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eqArr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=242</m:t>
                          </m:r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B11A39-A368-49BE-8D0D-E3C4A75FA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837" y="3487161"/>
                <a:ext cx="2815130" cy="329321"/>
              </a:xfrm>
              <a:prstGeom prst="rect">
                <a:avLst/>
              </a:prstGeom>
              <a:blipFill>
                <a:blip r:embed="rId6"/>
                <a:stretch>
                  <a:fillRect l="-4329" t="-224074" b="-3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4DE2BC00-A4FB-4CE2-85B2-EFA3DB859146}"/>
                  </a:ext>
                </a:extLst>
              </p:cNvPr>
              <p:cNvSpPr txBox="1"/>
              <p:nvPr/>
            </p:nvSpPr>
            <p:spPr>
              <a:xfrm>
                <a:off x="5120837" y="4004884"/>
                <a:ext cx="2475293" cy="329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200" smtClean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1200" i="1">
                                  <a:solidFill>
                                    <a:srgbClr val="4493A9"/>
                                  </a:solidFill>
                                  <a:latin typeface="Cambria Math" panose="02040503050406030204" pitchFamily="18" charset="0"/>
                                </a:rPr>
                                <m:t>5%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200" i="1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16,3%</m:t>
                              </m:r>
                              <m:r>
                                <a:rPr lang="ru-RU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ru-RU" sz="12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=6</m:t>
                              </m:r>
                            </m:e>
                            <m:e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eqArr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=55</m:t>
                          </m:r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DE2BC00-A4FB-4CE2-85B2-EFA3DB85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837" y="4004884"/>
                <a:ext cx="2475293" cy="329321"/>
              </a:xfrm>
              <a:prstGeom prst="rect">
                <a:avLst/>
              </a:prstGeom>
              <a:blipFill>
                <a:blip r:embed="rId7"/>
                <a:stretch>
                  <a:fillRect l="-6650" t="-225926" r="-1478" b="-324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F57AF3A-C50F-470F-B672-C761402F9F40}"/>
              </a:ext>
            </a:extLst>
          </p:cNvPr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14</a:t>
            </a:r>
          </a:p>
        </p:txBody>
      </p:sp>
      <p:pic>
        <p:nvPicPr>
          <p:cNvPr id="29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62279F42-AD70-4839-B4C6-A3AF284E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 вправо 59">
            <a:extLst>
              <a:ext uri="{FF2B5EF4-FFF2-40B4-BE49-F238E27FC236}">
                <a16:creationId xmlns="" xmlns:a16="http://schemas.microsoft.com/office/drawing/2014/main" id="{C7C57B90-7DCE-4A62-83AA-F926F3D8E0AC}"/>
              </a:ext>
            </a:extLst>
          </p:cNvPr>
          <p:cNvSpPr/>
          <p:nvPr/>
        </p:nvSpPr>
        <p:spPr>
          <a:xfrm>
            <a:off x="6056340" y="1034614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36B77411-4F4B-4CA3-B389-AB26FCB9C82A}"/>
              </a:ext>
            </a:extLst>
          </p:cNvPr>
          <p:cNvSpPr txBox="1">
            <a:spLocks/>
          </p:cNvSpPr>
          <p:nvPr/>
        </p:nvSpPr>
        <p:spPr>
          <a:xfrm>
            <a:off x="6218377" y="1067733"/>
            <a:ext cx="2815131" cy="4443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spcAft>
                <a:spcPts val="1200"/>
              </a:spcAft>
              <a:buNone/>
              <a:tabLst>
                <a:tab pos="87313" algn="l"/>
              </a:tabLst>
            </a:pPr>
            <a:r>
              <a:rPr lang="ru-RU" sz="1000" dirty="0">
                <a:solidFill>
                  <a:srgbClr val="583C79"/>
                </a:solidFill>
              </a:rPr>
              <a:t>Повышается устойчивость модели в части минимизации колебания КЦП от года к году</a:t>
            </a:r>
          </a:p>
        </p:txBody>
      </p:sp>
      <p:sp>
        <p:nvSpPr>
          <p:cNvPr id="39" name="Стрелка вправо 59">
            <a:extLst>
              <a:ext uri="{FF2B5EF4-FFF2-40B4-BE49-F238E27FC236}">
                <a16:creationId xmlns="" xmlns:a16="http://schemas.microsoft.com/office/drawing/2014/main" id="{E124C24E-B3BE-47EF-BD4F-3FC12F7D6152}"/>
              </a:ext>
            </a:extLst>
          </p:cNvPr>
          <p:cNvSpPr/>
          <p:nvPr/>
        </p:nvSpPr>
        <p:spPr>
          <a:xfrm>
            <a:off x="6056340" y="1611102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="" xmlns:a16="http://schemas.microsoft.com/office/drawing/2014/main" id="{1863F73F-7671-4A20-84B2-929D1C60CE59}"/>
              </a:ext>
            </a:extLst>
          </p:cNvPr>
          <p:cNvSpPr txBox="1">
            <a:spLocks/>
          </p:cNvSpPr>
          <p:nvPr/>
        </p:nvSpPr>
        <p:spPr>
          <a:xfrm>
            <a:off x="6218377" y="1644221"/>
            <a:ext cx="2815131" cy="4443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spcAft>
                <a:spcPts val="1200"/>
              </a:spcAft>
              <a:buNone/>
              <a:tabLst>
                <a:tab pos="87313" algn="l"/>
              </a:tabLst>
            </a:pPr>
            <a:r>
              <a:rPr lang="ru-RU" sz="1000" dirty="0">
                <a:solidFill>
                  <a:srgbClr val="583C79"/>
                </a:solidFill>
              </a:rPr>
              <a:t>Снижаются риски нераспределенных КЦП по растущим УГСН</a:t>
            </a:r>
          </a:p>
        </p:txBody>
      </p:sp>
    </p:spTree>
    <p:extLst>
      <p:ext uri="{BB962C8B-B14F-4D97-AF65-F5344CB8AC3E}">
        <p14:creationId xmlns:p14="http://schemas.microsoft.com/office/powerpoint/2010/main" val="146181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33274" y="0"/>
            <a:ext cx="5008930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РАСПРЕДЕЛЕНИЕ КЦП МЕЖДУ ВУЗАМИ: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ОГРАНИЧЕНИЯ НА ОБЪЕМ КЦП ДЛЯ ВУЗА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EB3D40B2-1619-445B-A8AC-DDEB2941A479}"/>
              </a:ext>
            </a:extLst>
          </p:cNvPr>
          <p:cNvSpPr/>
          <p:nvPr/>
        </p:nvSpPr>
        <p:spPr>
          <a:xfrm>
            <a:off x="6248922" y="1077030"/>
            <a:ext cx="2403538" cy="431786"/>
          </a:xfrm>
          <a:prstGeom prst="rect">
            <a:avLst/>
          </a:prstGeom>
          <a:solidFill>
            <a:srgbClr val="449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Снижение рисков монополизации в регионах с ограниченной конкуренцией</a:t>
            </a:r>
          </a:p>
        </p:txBody>
      </p:sp>
      <p:sp>
        <p:nvSpPr>
          <p:cNvPr id="69" name="Скругленный прямоугольник 56">
            <a:extLst>
              <a:ext uri="{FF2B5EF4-FFF2-40B4-BE49-F238E27FC236}">
                <a16:creationId xmlns="" xmlns:a16="http://schemas.microsoft.com/office/drawing/2014/main" id="{5C4DED15-2D03-4A64-AB5C-0D90920A942B}"/>
              </a:ext>
            </a:extLst>
          </p:cNvPr>
          <p:cNvSpPr/>
          <p:nvPr/>
        </p:nvSpPr>
        <p:spPr>
          <a:xfrm>
            <a:off x="587975" y="1418642"/>
            <a:ext cx="1520427" cy="46800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5 и менее участников,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либо общий объем КЦП (ОКЦП)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&lt; 200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0" name="Скругленный прямоугольник 56">
            <a:extLst>
              <a:ext uri="{FF2B5EF4-FFF2-40B4-BE49-F238E27FC236}">
                <a16:creationId xmlns="" xmlns:a16="http://schemas.microsoft.com/office/drawing/2014/main" id="{B564BF59-D045-4C90-B5FF-A3BB00DF5025}"/>
              </a:ext>
            </a:extLst>
          </p:cNvPr>
          <p:cNvSpPr/>
          <p:nvPr/>
        </p:nvSpPr>
        <p:spPr>
          <a:xfrm>
            <a:off x="587976" y="2874059"/>
            <a:ext cx="1520427" cy="46800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&gt; 5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участников,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общий объем КЦП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от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200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до 1000</a:t>
            </a:r>
          </a:p>
        </p:txBody>
      </p:sp>
      <p:sp>
        <p:nvSpPr>
          <p:cNvPr id="71" name="Стрелка вправо 59">
            <a:extLst>
              <a:ext uri="{FF2B5EF4-FFF2-40B4-BE49-F238E27FC236}">
                <a16:creationId xmlns="" xmlns:a16="http://schemas.microsoft.com/office/drawing/2014/main" id="{A83AD63B-0B49-4CBE-8429-122A929A0015}"/>
              </a:ext>
            </a:extLst>
          </p:cNvPr>
          <p:cNvSpPr/>
          <p:nvPr/>
        </p:nvSpPr>
        <p:spPr>
          <a:xfrm>
            <a:off x="2293913" y="2874059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C6650305-E38A-4590-AE38-CA09BA0D8030}"/>
                  </a:ext>
                </a:extLst>
              </p:cNvPr>
              <p:cNvSpPr txBox="1"/>
              <p:nvPr/>
            </p:nvSpPr>
            <p:spPr>
              <a:xfrm>
                <a:off x="2518054" y="2902073"/>
                <a:ext cx="2288768" cy="411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smtClean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от</m:t>
                              </m:r>
                              <m:r>
                                <a:rPr lang="ru-RU" sz="1200" b="1" i="0" smtClean="0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200" b="0" i="0" smtClean="0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1200" b="0" i="0" smtClean="0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ru-RU" sz="1200" b="1" i="0" smtClean="0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до</m:t>
                              </m:r>
                              <m:r>
                                <a:rPr lang="ru-RU" sz="1200" b="1" i="0" smtClean="0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200" b="0" i="0" smtClean="0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70%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ОКЦП</m:t>
                              </m:r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200" b="0" i="0" smtClean="0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1200" b="0" i="0" smtClean="0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%)</m:t>
                              </m:r>
                            </m:e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ОКЦП−проч</m:t>
                              </m:r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 заявки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650305-E38A-4590-AE38-CA09BA0D8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054" y="2902073"/>
                <a:ext cx="2288768" cy="411972"/>
              </a:xfrm>
              <a:prstGeom prst="rect">
                <a:avLst/>
              </a:prstGeom>
              <a:blipFill>
                <a:blip r:embed="rId5"/>
                <a:stretch>
                  <a:fillRect l="-19149" t="-225000" r="-1862" b="-3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Скругленный прямоугольник 56">
            <a:extLst>
              <a:ext uri="{FF2B5EF4-FFF2-40B4-BE49-F238E27FC236}">
                <a16:creationId xmlns="" xmlns:a16="http://schemas.microsoft.com/office/drawing/2014/main" id="{064A08C6-3980-44A0-8A8E-6A7DD5A36EE1}"/>
              </a:ext>
            </a:extLst>
          </p:cNvPr>
          <p:cNvSpPr/>
          <p:nvPr/>
        </p:nvSpPr>
        <p:spPr>
          <a:xfrm>
            <a:off x="587976" y="3497166"/>
            <a:ext cx="1520427" cy="46800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&gt; 5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участников,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общий объем КЦП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&gt;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10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00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4" name="Стрелка вправо 59">
            <a:extLst>
              <a:ext uri="{FF2B5EF4-FFF2-40B4-BE49-F238E27FC236}">
                <a16:creationId xmlns="" xmlns:a16="http://schemas.microsoft.com/office/drawing/2014/main" id="{988C0CB8-8B69-47E3-B319-A20CCC40C7E7}"/>
              </a:ext>
            </a:extLst>
          </p:cNvPr>
          <p:cNvSpPr/>
          <p:nvPr/>
        </p:nvSpPr>
        <p:spPr>
          <a:xfrm>
            <a:off x="2293914" y="3494215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C786D698-28FA-48C4-B110-EDAEB46364A0}"/>
                  </a:ext>
                </a:extLst>
              </p:cNvPr>
              <p:cNvSpPr txBox="1"/>
              <p:nvPr/>
            </p:nvSpPr>
            <p:spPr>
              <a:xfrm>
                <a:off x="2518054" y="3517260"/>
                <a:ext cx="1882630" cy="411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 b="0" i="1" smtClean="0">
                                  <a:solidFill>
                                    <a:srgbClr val="4493A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solidFill>
                                    <a:srgbClr val="4493A9"/>
                                  </a:solidFill>
                                  <a:latin typeface="Cambria Math" panose="02040503050406030204" pitchFamily="18" charset="0"/>
                                </a:rPr>
                                <m:t>0%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ОКЦП</m:t>
                              </m:r>
                            </m:e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ОКЦП−проч</m:t>
                              </m:r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 заявки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786D698-28FA-48C4-B110-EDAEB4636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054" y="3517260"/>
                <a:ext cx="1882630" cy="411972"/>
              </a:xfrm>
              <a:prstGeom prst="rect">
                <a:avLst/>
              </a:prstGeom>
              <a:blipFill>
                <a:blip r:embed="rId6"/>
                <a:stretch>
                  <a:fillRect l="-23625" t="-226471" r="-647" b="-3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Стрелка вправо 59">
            <a:extLst>
              <a:ext uri="{FF2B5EF4-FFF2-40B4-BE49-F238E27FC236}">
                <a16:creationId xmlns="" xmlns:a16="http://schemas.microsoft.com/office/drawing/2014/main" id="{67CF8EE9-6C82-4A78-B476-D34B80325F4E}"/>
              </a:ext>
            </a:extLst>
          </p:cNvPr>
          <p:cNvSpPr/>
          <p:nvPr/>
        </p:nvSpPr>
        <p:spPr>
          <a:xfrm>
            <a:off x="2314556" y="1121134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Стрелка вправо 59">
            <a:extLst>
              <a:ext uri="{FF2B5EF4-FFF2-40B4-BE49-F238E27FC236}">
                <a16:creationId xmlns="" xmlns:a16="http://schemas.microsoft.com/office/drawing/2014/main" id="{14D70802-B08F-42B4-95E6-69BAC4092CAF}"/>
              </a:ext>
            </a:extLst>
          </p:cNvPr>
          <p:cNvSpPr/>
          <p:nvPr/>
        </p:nvSpPr>
        <p:spPr>
          <a:xfrm>
            <a:off x="2314556" y="1701948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кругленный прямоугольник 56">
            <a:extLst>
              <a:ext uri="{FF2B5EF4-FFF2-40B4-BE49-F238E27FC236}">
                <a16:creationId xmlns="" xmlns:a16="http://schemas.microsoft.com/office/drawing/2014/main" id="{8AF1FFBA-C8C0-410D-8673-46CC5592568F}"/>
              </a:ext>
            </a:extLst>
          </p:cNvPr>
          <p:cNvSpPr/>
          <p:nvPr/>
        </p:nvSpPr>
        <p:spPr>
          <a:xfrm>
            <a:off x="2545587" y="1086761"/>
            <a:ext cx="1450908" cy="468000"/>
          </a:xfrm>
          <a:prstGeom prst="roundRect">
            <a:avLst>
              <a:gd name="adj" fmla="val 13653"/>
            </a:avLst>
          </a:prstGeom>
          <a:ln w="9525">
            <a:solidFill>
              <a:srgbClr val="96486E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96486E"/>
                </a:solidFill>
                <a:latin typeface="Corbel" panose="020B0503020204020204" pitchFamily="34" charset="0"/>
              </a:rPr>
              <a:t>Отрыв 1-го места от 2-го</a:t>
            </a:r>
          </a:p>
          <a:p>
            <a:pPr algn="ctr"/>
            <a:r>
              <a:rPr lang="ru-RU" sz="900" dirty="0">
                <a:solidFill>
                  <a:srgbClr val="96486E"/>
                </a:solidFill>
                <a:latin typeface="Corbel" panose="020B0503020204020204" pitchFamily="34" charset="0"/>
              </a:rPr>
              <a:t>менее 10 баллов</a:t>
            </a:r>
          </a:p>
        </p:txBody>
      </p:sp>
      <p:sp>
        <p:nvSpPr>
          <p:cNvPr id="80" name="Стрелка вправо 59">
            <a:extLst>
              <a:ext uri="{FF2B5EF4-FFF2-40B4-BE49-F238E27FC236}">
                <a16:creationId xmlns="" xmlns:a16="http://schemas.microsoft.com/office/drawing/2014/main" id="{722EEF90-73B8-4B6B-9F78-63267B340074}"/>
              </a:ext>
            </a:extLst>
          </p:cNvPr>
          <p:cNvSpPr/>
          <p:nvPr/>
        </p:nvSpPr>
        <p:spPr>
          <a:xfrm>
            <a:off x="4147766" y="1068830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829946E6-4ECE-426A-9D42-5BCA69628B71}"/>
                  </a:ext>
                </a:extLst>
              </p:cNvPr>
              <p:cNvSpPr txBox="1"/>
              <p:nvPr/>
            </p:nvSpPr>
            <p:spPr>
              <a:xfrm>
                <a:off x="4371907" y="1096844"/>
                <a:ext cx="1225977" cy="411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smtClean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 b="0" i="1" smtClean="0">
                                  <a:solidFill>
                                    <a:srgbClr val="4493A9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  <m:r>
                                <a:rPr lang="en-US" sz="1200" i="1" smtClean="0">
                                  <a:solidFill>
                                    <a:srgbClr val="4493A9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ОКЦП</m:t>
                              </m:r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ин. заявка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29946E6-4ECE-426A-9D42-5BCA69628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07" y="1096844"/>
                <a:ext cx="1225977" cy="411972"/>
              </a:xfrm>
              <a:prstGeom prst="rect">
                <a:avLst/>
              </a:prstGeom>
              <a:blipFill>
                <a:blip r:embed="rId7"/>
                <a:stretch>
                  <a:fillRect l="-36318" t="-226471" r="-11443" b="-3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Диаграмма 84">
            <a:extLst>
              <a:ext uri="{FF2B5EF4-FFF2-40B4-BE49-F238E27FC236}">
                <a16:creationId xmlns="" xmlns:a16="http://schemas.microsoft.com/office/drawing/2014/main" id="{28D0C5A9-8DBA-4344-AF94-78198DEF7A1A}"/>
              </a:ext>
            </a:extLst>
          </p:cNvPr>
          <p:cNvGraphicFramePr/>
          <p:nvPr/>
        </p:nvGraphicFramePr>
        <p:xfrm>
          <a:off x="5296046" y="2571751"/>
          <a:ext cx="3405123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6" name="Правая фигурная скобка 85">
            <a:extLst>
              <a:ext uri="{FF2B5EF4-FFF2-40B4-BE49-F238E27FC236}">
                <a16:creationId xmlns="" xmlns:a16="http://schemas.microsoft.com/office/drawing/2014/main" id="{23ED8497-5C6C-4A43-8958-6E192E912E15}"/>
              </a:ext>
            </a:extLst>
          </p:cNvPr>
          <p:cNvSpPr/>
          <p:nvPr/>
        </p:nvSpPr>
        <p:spPr>
          <a:xfrm>
            <a:off x="4948499" y="2885007"/>
            <a:ext cx="255102" cy="1044226"/>
          </a:xfrm>
          <a:prstGeom prst="rightBrace">
            <a:avLst>
              <a:gd name="adj1" fmla="val 109936"/>
              <a:gd name="adj2" fmla="val 50000"/>
            </a:avLst>
          </a:prstGeom>
          <a:ln w="12700">
            <a:solidFill>
              <a:srgbClr val="449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6C6B59D0-A25D-4067-901E-D1635CFA53F1}"/>
                  </a:ext>
                </a:extLst>
              </p:cNvPr>
              <p:cNvSpPr txBox="1"/>
              <p:nvPr/>
            </p:nvSpPr>
            <p:spPr>
              <a:xfrm>
                <a:off x="8131558" y="3816055"/>
                <a:ext cx="2596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smtClean="0">
                          <a:solidFill>
                            <a:srgbClr val="96486E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200" smtClean="0">
                          <a:solidFill>
                            <a:srgbClr val="96486E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C6B59D0-A25D-4067-901E-D1635CFA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558" y="3816055"/>
                <a:ext cx="259686" cy="184666"/>
              </a:xfrm>
              <a:prstGeom prst="rect">
                <a:avLst/>
              </a:prstGeom>
              <a:blipFill>
                <a:blip r:embed="rId9"/>
                <a:stretch>
                  <a:fillRect l="-16279" r="-11628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Скругленный прямоугольник 56">
            <a:extLst>
              <a:ext uri="{FF2B5EF4-FFF2-40B4-BE49-F238E27FC236}">
                <a16:creationId xmlns="" xmlns:a16="http://schemas.microsoft.com/office/drawing/2014/main" id="{49EFD823-7B18-44F7-BBF6-35C2651F910A}"/>
              </a:ext>
            </a:extLst>
          </p:cNvPr>
          <p:cNvSpPr/>
          <p:nvPr/>
        </p:nvSpPr>
        <p:spPr>
          <a:xfrm>
            <a:off x="2539938" y="1670534"/>
            <a:ext cx="1450908" cy="46800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Отрыв 1-го места от 2-го</a:t>
            </a: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более 10 баллов</a:t>
            </a:r>
          </a:p>
        </p:txBody>
      </p:sp>
      <p:sp>
        <p:nvSpPr>
          <p:cNvPr id="89" name="Стрелка вправо 59">
            <a:extLst>
              <a:ext uri="{FF2B5EF4-FFF2-40B4-BE49-F238E27FC236}">
                <a16:creationId xmlns="" xmlns:a16="http://schemas.microsoft.com/office/drawing/2014/main" id="{54351D0B-432F-40F1-AD60-F98DEAA59C52}"/>
              </a:ext>
            </a:extLst>
          </p:cNvPr>
          <p:cNvSpPr/>
          <p:nvPr/>
        </p:nvSpPr>
        <p:spPr>
          <a:xfrm>
            <a:off x="4147766" y="1692965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C6EE3C8C-AC7D-4A06-8E25-0FF295AA88AC}"/>
                  </a:ext>
                </a:extLst>
              </p:cNvPr>
              <p:cNvSpPr txBox="1"/>
              <p:nvPr/>
            </p:nvSpPr>
            <p:spPr>
              <a:xfrm>
                <a:off x="4374775" y="1812201"/>
                <a:ext cx="117981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1200" b="0" i="0" smtClean="0">
                          <a:solidFill>
                            <a:srgbClr val="4493A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200" b="0" i="0" smtClean="0">
                          <a:solidFill>
                            <a:srgbClr val="4493A9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200">
                          <a:solidFill>
                            <a:srgbClr val="4493A9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200" i="1">
                          <a:latin typeface="Cambria Math" panose="02040503050406030204" pitchFamily="18" charset="0"/>
                        </a:rPr>
                        <m:t>ОКЦП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6EE3C8C-AC7D-4A06-8E25-0FF295AA8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75" y="1812201"/>
                <a:ext cx="1179810" cy="184666"/>
              </a:xfrm>
              <a:prstGeom prst="rect">
                <a:avLst/>
              </a:prstGeom>
              <a:blipFill>
                <a:blip r:embed="rId10"/>
                <a:stretch>
                  <a:fillRect l="-1554" r="-4145" b="-22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2649FE7-37D2-4390-9108-09875BE7338E}"/>
              </a:ext>
            </a:extLst>
          </p:cNvPr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15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DBAA790-EB3E-4721-A760-0D706AB340D3}"/>
              </a:ext>
            </a:extLst>
          </p:cNvPr>
          <p:cNvSpPr/>
          <p:nvPr/>
        </p:nvSpPr>
        <p:spPr>
          <a:xfrm>
            <a:off x="587975" y="4258231"/>
            <a:ext cx="2926641" cy="431786"/>
          </a:xfrm>
          <a:prstGeom prst="rect">
            <a:avLst/>
          </a:prstGeom>
          <a:solidFill>
            <a:srgbClr val="449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Плавность изменения макс. КЦП при изменении распределяемого объема КЦП</a:t>
            </a:r>
          </a:p>
        </p:txBody>
      </p:sp>
      <p:pic>
        <p:nvPicPr>
          <p:cNvPr id="28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61BA64D1-2218-4E24-B863-12852511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88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РАСПРЕДЕЛЕНИЕ КЦП МЕЖДУ ВУЗАМИ: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ЭТАПНОСТЬ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Прямая со стрелкой 18">
            <a:extLst>
              <a:ext uri="{FF2B5EF4-FFF2-40B4-BE49-F238E27FC236}">
                <a16:creationId xmlns="" xmlns:a16="http://schemas.microsoft.com/office/drawing/2014/main" id="{A599668F-76E9-4BD7-8672-8AE30039CA57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>
            <a:off x="2101232" y="1492478"/>
            <a:ext cx="515857" cy="0"/>
          </a:xfrm>
          <a:prstGeom prst="straightConnector1">
            <a:avLst/>
          </a:prstGeom>
          <a:ln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56A3B7D-3ADC-4530-9EB2-B97C33AF1885}"/>
              </a:ext>
            </a:extLst>
          </p:cNvPr>
          <p:cNvSpPr/>
          <p:nvPr/>
        </p:nvSpPr>
        <p:spPr>
          <a:xfrm>
            <a:off x="2617089" y="1210767"/>
            <a:ext cx="1728000" cy="563421"/>
          </a:xfrm>
          <a:prstGeom prst="rect">
            <a:avLst/>
          </a:prstGeom>
          <a:noFill/>
          <a:ln w="12700">
            <a:solidFill>
              <a:srgbClr val="5D8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Выставление 95% КЦП на уровень субъектов РФ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E024F1E-AEED-4793-A8F9-5DF54F5BBAFF}"/>
              </a:ext>
            </a:extLst>
          </p:cNvPr>
          <p:cNvSpPr/>
          <p:nvPr/>
        </p:nvSpPr>
        <p:spPr>
          <a:xfrm>
            <a:off x="2617088" y="927744"/>
            <a:ext cx="1728000" cy="281710"/>
          </a:xfrm>
          <a:prstGeom prst="rect">
            <a:avLst/>
          </a:prstGeom>
          <a:solidFill>
            <a:srgbClr val="5D8AA1"/>
          </a:solidFill>
          <a:ln w="12700">
            <a:solidFill>
              <a:srgbClr val="5D8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2 этап: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08DC00A-56C3-4665-A940-8E9D31310609}"/>
              </a:ext>
            </a:extLst>
          </p:cNvPr>
          <p:cNvSpPr/>
          <p:nvPr/>
        </p:nvSpPr>
        <p:spPr>
          <a:xfrm>
            <a:off x="7009577" y="3513686"/>
            <a:ext cx="1728000" cy="563421"/>
          </a:xfrm>
          <a:prstGeom prst="rect">
            <a:avLst/>
          </a:prstGeom>
          <a:noFill/>
          <a:ln w="12700">
            <a:solidFill>
              <a:srgbClr val="5D8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Распределение остатка КЦП на уровне РФ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F8E6A3E-50B0-4669-9C03-861739E9F5D7}"/>
              </a:ext>
            </a:extLst>
          </p:cNvPr>
          <p:cNvSpPr/>
          <p:nvPr/>
        </p:nvSpPr>
        <p:spPr>
          <a:xfrm>
            <a:off x="7009577" y="3231976"/>
            <a:ext cx="1728000" cy="281710"/>
          </a:xfrm>
          <a:prstGeom prst="rect">
            <a:avLst/>
          </a:prstGeom>
          <a:solidFill>
            <a:srgbClr val="5D8AA1"/>
          </a:solidFill>
          <a:ln w="12700">
            <a:solidFill>
              <a:srgbClr val="5D8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4 этап:</a:t>
            </a:r>
          </a:p>
        </p:txBody>
      </p:sp>
      <p:cxnSp>
        <p:nvCxnSpPr>
          <p:cNvPr id="25" name="Прямая со стрелкой 18">
            <a:extLst>
              <a:ext uri="{FF2B5EF4-FFF2-40B4-BE49-F238E27FC236}">
                <a16:creationId xmlns="" xmlns:a16="http://schemas.microsoft.com/office/drawing/2014/main" id="{75DF9C95-1318-4EED-B95E-45FE4820250E}"/>
              </a:ext>
            </a:extLst>
          </p:cNvPr>
          <p:cNvCxnSpPr>
            <a:cxnSpLocks/>
            <a:stCxn id="52" idx="2"/>
            <a:endCxn id="24" idx="0"/>
          </p:cNvCxnSpPr>
          <p:nvPr/>
        </p:nvCxnSpPr>
        <p:spPr>
          <a:xfrm>
            <a:off x="7873577" y="2924943"/>
            <a:ext cx="0" cy="307033"/>
          </a:xfrm>
          <a:prstGeom prst="straightConnector1">
            <a:avLst/>
          </a:prstGeom>
          <a:ln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2EECD433-B6D6-4D77-999C-3EC5D867B19E}"/>
              </a:ext>
            </a:extLst>
          </p:cNvPr>
          <p:cNvSpPr/>
          <p:nvPr/>
        </p:nvSpPr>
        <p:spPr>
          <a:xfrm>
            <a:off x="373232" y="1210767"/>
            <a:ext cx="1728000" cy="563421"/>
          </a:xfrm>
          <a:prstGeom prst="rect">
            <a:avLst/>
          </a:prstGeom>
          <a:noFill/>
          <a:ln w="12700">
            <a:solidFill>
              <a:srgbClr val="5D8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Распределение 5% КЦП на федеральном уровне</a:t>
            </a:r>
          </a:p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(бакалавриат, специалитет)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E1CC7B11-CC6F-4D6D-A050-F0FC0482A67C}"/>
              </a:ext>
            </a:extLst>
          </p:cNvPr>
          <p:cNvSpPr/>
          <p:nvPr/>
        </p:nvSpPr>
        <p:spPr>
          <a:xfrm>
            <a:off x="373231" y="927720"/>
            <a:ext cx="1728000" cy="281710"/>
          </a:xfrm>
          <a:prstGeom prst="rect">
            <a:avLst/>
          </a:prstGeom>
          <a:solidFill>
            <a:srgbClr val="5D8AA1"/>
          </a:solidFill>
          <a:ln w="12700">
            <a:solidFill>
              <a:srgbClr val="5D8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1 этап: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DB35DEB-F48D-43D5-B493-898E461BC458}"/>
              </a:ext>
            </a:extLst>
          </p:cNvPr>
          <p:cNvSpPr/>
          <p:nvPr/>
        </p:nvSpPr>
        <p:spPr>
          <a:xfrm>
            <a:off x="373231" y="1759485"/>
            <a:ext cx="1728000" cy="38514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pPr algn="ctr">
              <a:spcAft>
                <a:spcPts val="600"/>
              </a:spcAft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принцип «Лучшие ВУЗы для лучших выпускников»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A24F3B2A-7C84-40CF-B150-46C01BFFB3DD}"/>
              </a:ext>
            </a:extLst>
          </p:cNvPr>
          <p:cNvSpPr/>
          <p:nvPr/>
        </p:nvSpPr>
        <p:spPr>
          <a:xfrm>
            <a:off x="2617088" y="1772851"/>
            <a:ext cx="1728000" cy="37151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pPr algn="ctr">
              <a:spcAft>
                <a:spcPts val="600"/>
              </a:spcAft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принцип «Лучшие ВУЗы на уровне региона»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C79D9B9-8A2F-44E1-8376-B462F04E402F}"/>
              </a:ext>
            </a:extLst>
          </p:cNvPr>
          <p:cNvSpPr/>
          <p:nvPr/>
        </p:nvSpPr>
        <p:spPr>
          <a:xfrm>
            <a:off x="4849338" y="2361558"/>
            <a:ext cx="1728000" cy="563421"/>
          </a:xfrm>
          <a:prstGeom prst="rect">
            <a:avLst/>
          </a:prstGeom>
          <a:noFill/>
          <a:ln w="12700">
            <a:solidFill>
              <a:srgbClr val="5D8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Распределение на уровне федеральных округов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AFEA02F2-E031-4E62-8D95-0B01CD62F146}"/>
              </a:ext>
            </a:extLst>
          </p:cNvPr>
          <p:cNvSpPr/>
          <p:nvPr/>
        </p:nvSpPr>
        <p:spPr>
          <a:xfrm>
            <a:off x="4849337" y="2079848"/>
            <a:ext cx="1728000" cy="281710"/>
          </a:xfrm>
          <a:prstGeom prst="rect">
            <a:avLst/>
          </a:prstGeom>
          <a:solidFill>
            <a:srgbClr val="5D8AA1"/>
          </a:solidFill>
          <a:ln w="12700">
            <a:solidFill>
              <a:srgbClr val="5D8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3 этап: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60C2A722-BC20-4149-BEB9-C90073D16AFE}"/>
              </a:ext>
            </a:extLst>
          </p:cNvPr>
          <p:cNvSpPr/>
          <p:nvPr/>
        </p:nvSpPr>
        <p:spPr>
          <a:xfrm>
            <a:off x="4849337" y="2924955"/>
            <a:ext cx="1728000" cy="47584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pPr algn="ctr">
              <a:spcAft>
                <a:spcPts val="600"/>
              </a:spcAft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принцип «Закрытие дефицита регионов за счет лучших ВУЗов округа (из числа оставшихся)»</a:t>
            </a:r>
          </a:p>
        </p:txBody>
      </p:sp>
      <p:cxnSp>
        <p:nvCxnSpPr>
          <p:cNvPr id="38" name="Прямая со стрелкой 18">
            <a:extLst>
              <a:ext uri="{FF2B5EF4-FFF2-40B4-BE49-F238E27FC236}">
                <a16:creationId xmlns="" xmlns:a16="http://schemas.microsoft.com/office/drawing/2014/main" id="{0827F92A-8F03-45B9-9E11-FE03A98C70D9}"/>
              </a:ext>
            </a:extLst>
          </p:cNvPr>
          <p:cNvCxnSpPr>
            <a:cxnSpLocks/>
            <a:stCxn id="21" idx="3"/>
            <a:endCxn id="48" idx="1"/>
          </p:cNvCxnSpPr>
          <p:nvPr/>
        </p:nvCxnSpPr>
        <p:spPr>
          <a:xfrm>
            <a:off x="4345089" y="1492478"/>
            <a:ext cx="502343" cy="264"/>
          </a:xfrm>
          <a:prstGeom prst="straightConnector1">
            <a:avLst/>
          </a:prstGeom>
          <a:ln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18">
            <a:extLst>
              <a:ext uri="{FF2B5EF4-FFF2-40B4-BE49-F238E27FC236}">
                <a16:creationId xmlns="" xmlns:a16="http://schemas.microsoft.com/office/drawing/2014/main" id="{F69B47BB-7C32-42E8-94FA-1E46EA5F6EC5}"/>
              </a:ext>
            </a:extLst>
          </p:cNvPr>
          <p:cNvCxnSpPr>
            <a:cxnSpLocks/>
            <a:stCxn id="48" idx="2"/>
            <a:endCxn id="36" idx="0"/>
          </p:cNvCxnSpPr>
          <p:nvPr/>
        </p:nvCxnSpPr>
        <p:spPr>
          <a:xfrm>
            <a:off x="5711432" y="1774440"/>
            <a:ext cx="1905" cy="305408"/>
          </a:xfrm>
          <a:prstGeom prst="straightConnector1">
            <a:avLst/>
          </a:prstGeom>
          <a:ln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18">
            <a:extLst>
              <a:ext uri="{FF2B5EF4-FFF2-40B4-BE49-F238E27FC236}">
                <a16:creationId xmlns="" xmlns:a16="http://schemas.microsoft.com/office/drawing/2014/main" id="{862110D8-1570-47C1-9967-5D45E3A901A1}"/>
              </a:ext>
            </a:extLst>
          </p:cNvPr>
          <p:cNvCxnSpPr>
            <a:cxnSpLocks/>
            <a:stCxn id="31" idx="3"/>
            <a:endCxn id="52" idx="1"/>
          </p:cNvCxnSpPr>
          <p:nvPr/>
        </p:nvCxnSpPr>
        <p:spPr>
          <a:xfrm flipV="1">
            <a:off x="6577338" y="2643245"/>
            <a:ext cx="432239" cy="24"/>
          </a:xfrm>
          <a:prstGeom prst="straightConnector1">
            <a:avLst/>
          </a:prstGeom>
          <a:ln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8FCDB12-F26A-41A2-BC68-2CCA0408CA4D}"/>
              </a:ext>
            </a:extLst>
          </p:cNvPr>
          <p:cNvSpPr/>
          <p:nvPr/>
        </p:nvSpPr>
        <p:spPr>
          <a:xfrm>
            <a:off x="7009577" y="4077107"/>
            <a:ext cx="1728000" cy="4660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pPr algn="ctr">
              <a:spcAft>
                <a:spcPts val="600"/>
              </a:spcAft>
            </a:pP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принцип «Закрытие дефицита округов за счет лучших ВУЗов страны (из числа оставшихся)»</a:t>
            </a:r>
          </a:p>
        </p:txBody>
      </p:sp>
      <p:sp>
        <p:nvSpPr>
          <p:cNvPr id="48" name="Скругленный прямоугольник 56">
            <a:extLst>
              <a:ext uri="{FF2B5EF4-FFF2-40B4-BE49-F238E27FC236}">
                <a16:creationId xmlns="" xmlns:a16="http://schemas.microsoft.com/office/drawing/2014/main" id="{AF12AF73-FC9A-4006-921A-4152D9033B77}"/>
              </a:ext>
            </a:extLst>
          </p:cNvPr>
          <p:cNvSpPr/>
          <p:nvPr/>
        </p:nvSpPr>
        <p:spPr>
          <a:xfrm>
            <a:off x="4847432" y="1211044"/>
            <a:ext cx="1728000" cy="563396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Нераспределенный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остаток</a:t>
            </a:r>
          </a:p>
        </p:txBody>
      </p:sp>
      <p:sp>
        <p:nvSpPr>
          <p:cNvPr id="52" name="Скругленный прямоугольник 56">
            <a:extLst>
              <a:ext uri="{FF2B5EF4-FFF2-40B4-BE49-F238E27FC236}">
                <a16:creationId xmlns="" xmlns:a16="http://schemas.microsoft.com/office/drawing/2014/main" id="{15DADF56-1D96-4D47-A7A6-441F45898677}"/>
              </a:ext>
            </a:extLst>
          </p:cNvPr>
          <p:cNvSpPr/>
          <p:nvPr/>
        </p:nvSpPr>
        <p:spPr>
          <a:xfrm>
            <a:off x="7009577" y="2361547"/>
            <a:ext cx="1728000" cy="563396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Нераспределенный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остаток</a:t>
            </a:r>
          </a:p>
        </p:txBody>
      </p: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9ABCA919-2EED-46E6-9347-02FD3F6EE52D}"/>
              </a:ext>
            </a:extLst>
          </p:cNvPr>
          <p:cNvGrpSpPr/>
          <p:nvPr/>
        </p:nvGrpSpPr>
        <p:grpSpPr>
          <a:xfrm>
            <a:off x="451741" y="2154740"/>
            <a:ext cx="4013790" cy="581945"/>
            <a:chOff x="4135394" y="881062"/>
            <a:chExt cx="4327568" cy="581945"/>
          </a:xfrm>
        </p:grpSpPr>
        <p:sp>
          <p:nvSpPr>
            <p:cNvPr id="55" name="Стрелка вправо 59">
              <a:extLst>
                <a:ext uri="{FF2B5EF4-FFF2-40B4-BE49-F238E27FC236}">
                  <a16:creationId xmlns="" xmlns:a16="http://schemas.microsoft.com/office/drawing/2014/main" id="{463AC670-BF58-4CEE-B7EF-2E7CA930FE66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Заголовок 1">
              <a:extLst>
                <a:ext uri="{FF2B5EF4-FFF2-40B4-BE49-F238E27FC236}">
                  <a16:creationId xmlns="" xmlns:a16="http://schemas.microsoft.com/office/drawing/2014/main" id="{33830882-A438-45BB-AF09-249DD32D2C2E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По отдельным УГСН (например, 17, 56) весь объем КЦП распределяется на федеральном уровне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="" xmlns:a16="http://schemas.microsoft.com/office/drawing/2014/main" id="{FCEFD949-B955-4813-A3B3-209EE20D39DA}"/>
              </a:ext>
            </a:extLst>
          </p:cNvPr>
          <p:cNvGrpSpPr/>
          <p:nvPr/>
        </p:nvGrpSpPr>
        <p:grpSpPr>
          <a:xfrm>
            <a:off x="451741" y="2836796"/>
            <a:ext cx="4013790" cy="581945"/>
            <a:chOff x="4135394" y="881062"/>
            <a:chExt cx="4327568" cy="581945"/>
          </a:xfrm>
        </p:grpSpPr>
        <p:sp>
          <p:nvSpPr>
            <p:cNvPr id="64" name="Стрелка вправо 59">
              <a:extLst>
                <a:ext uri="{FF2B5EF4-FFF2-40B4-BE49-F238E27FC236}">
                  <a16:creationId xmlns="" xmlns:a16="http://schemas.microsoft.com/office/drawing/2014/main" id="{FC219C3A-93BF-4FFF-9CF7-3992B5D741CB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Заголовок 1">
              <a:extLst>
                <a:ext uri="{FF2B5EF4-FFF2-40B4-BE49-F238E27FC236}">
                  <a16:creationId xmlns="" xmlns:a16="http://schemas.microsoft.com/office/drawing/2014/main" id="{A2B8745B-C677-4891-A956-8A0252425902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Совместный конкурс по Москве и Московской области, Санкт-Петербургу и Ленинградской области, Севастополю и Крыму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E7FBEB62-8517-4DA3-93A1-074EBDE2B516}"/>
              </a:ext>
            </a:extLst>
          </p:cNvPr>
          <p:cNvGrpSpPr/>
          <p:nvPr/>
        </p:nvGrpSpPr>
        <p:grpSpPr>
          <a:xfrm>
            <a:off x="451741" y="3479147"/>
            <a:ext cx="4013790" cy="581945"/>
            <a:chOff x="4135394" y="881062"/>
            <a:chExt cx="4327568" cy="581945"/>
          </a:xfrm>
        </p:grpSpPr>
        <p:sp>
          <p:nvSpPr>
            <p:cNvPr id="47" name="Стрелка вправо 59">
              <a:extLst>
                <a:ext uri="{FF2B5EF4-FFF2-40B4-BE49-F238E27FC236}">
                  <a16:creationId xmlns="" xmlns:a16="http://schemas.microsoft.com/office/drawing/2014/main" id="{37B280E7-C347-4A19-945C-0FE473047E90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Заголовок 1">
              <a:extLst>
                <a:ext uri="{FF2B5EF4-FFF2-40B4-BE49-F238E27FC236}">
                  <a16:creationId xmlns="" xmlns:a16="http://schemas.microsoft.com/office/drawing/2014/main" id="{6A0285D0-01BC-43C6-8734-10559A478819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Критерием определения лучших ВУЗов для распределения КЦП является интегральный показатель оценки заявки</a:t>
              </a:r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00DF9093-383E-442F-B98E-E3D98861B0A0}"/>
              </a:ext>
            </a:extLst>
          </p:cNvPr>
          <p:cNvSpPr/>
          <p:nvPr/>
        </p:nvSpPr>
        <p:spPr>
          <a:xfrm>
            <a:off x="623191" y="4368710"/>
            <a:ext cx="495610" cy="403200"/>
          </a:xfrm>
          <a:prstGeom prst="rect">
            <a:avLst/>
          </a:prstGeom>
          <a:noFill/>
          <a:ln w="15875">
            <a:solidFill>
              <a:srgbClr val="583C79"/>
            </a:solidFill>
          </a:ln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ru-RU" sz="1000" b="1" dirty="0">
                <a:solidFill>
                  <a:srgbClr val="583C79"/>
                </a:solidFill>
              </a:rPr>
              <a:t>1</a:t>
            </a:r>
            <a:r>
              <a:rPr lang="en-US" sz="1000" b="1" dirty="0">
                <a:solidFill>
                  <a:srgbClr val="583C79"/>
                </a:solidFill>
              </a:rPr>
              <a:t> </a:t>
            </a:r>
            <a:r>
              <a:rPr lang="ru-RU" sz="1000" b="1" dirty="0">
                <a:solidFill>
                  <a:srgbClr val="583C79"/>
                </a:solidFill>
              </a:rPr>
              <a:t>этап</a:t>
            </a:r>
          </a:p>
          <a:p>
            <a:pPr algn="ctr"/>
            <a:r>
              <a:rPr lang="ru-RU" sz="1100" b="1" dirty="0">
                <a:solidFill>
                  <a:srgbClr val="5D8AA1"/>
                </a:solidFill>
              </a:rPr>
              <a:t>5%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93AA796C-5EB5-46DE-85BB-4AB79D320EBC}"/>
              </a:ext>
            </a:extLst>
          </p:cNvPr>
          <p:cNvSpPr/>
          <p:nvPr/>
        </p:nvSpPr>
        <p:spPr>
          <a:xfrm>
            <a:off x="1118801" y="4368710"/>
            <a:ext cx="3978875" cy="403200"/>
          </a:xfrm>
          <a:prstGeom prst="rect">
            <a:avLst/>
          </a:prstGeom>
          <a:noFill/>
          <a:ln w="15875">
            <a:solidFill>
              <a:srgbClr val="583C79"/>
            </a:solidFill>
          </a:ln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>
                <a:solidFill>
                  <a:srgbClr val="583C79"/>
                </a:solidFill>
              </a:rPr>
              <a:t>2 этап</a:t>
            </a:r>
            <a:r>
              <a:rPr lang="en-US" sz="1000" b="1" dirty="0">
                <a:solidFill>
                  <a:srgbClr val="583C79"/>
                </a:solidFill>
              </a:rPr>
              <a:t>  </a:t>
            </a:r>
            <a:br>
              <a:rPr lang="en-US" sz="1000" b="1" dirty="0">
                <a:solidFill>
                  <a:srgbClr val="583C79"/>
                </a:solidFill>
              </a:rPr>
            </a:br>
            <a:r>
              <a:rPr lang="ru-RU" sz="1000" b="1" dirty="0">
                <a:solidFill>
                  <a:srgbClr val="5D8AA1"/>
                </a:solidFill>
              </a:rPr>
              <a:t> ̴73%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839C888E-5D39-402E-A3D4-4B60AFE4130C}"/>
              </a:ext>
            </a:extLst>
          </p:cNvPr>
          <p:cNvSpPr/>
          <p:nvPr/>
        </p:nvSpPr>
        <p:spPr>
          <a:xfrm>
            <a:off x="5097675" y="4368710"/>
            <a:ext cx="939115" cy="403200"/>
          </a:xfrm>
          <a:prstGeom prst="rect">
            <a:avLst/>
          </a:prstGeom>
          <a:noFill/>
          <a:ln w="15875">
            <a:solidFill>
              <a:srgbClr val="583C79"/>
            </a:solidFill>
          </a:ln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>
                <a:solidFill>
                  <a:srgbClr val="583C79"/>
                </a:solidFill>
              </a:rPr>
              <a:t>3</a:t>
            </a:r>
            <a:r>
              <a:rPr lang="en-US" sz="1000" b="1" dirty="0">
                <a:solidFill>
                  <a:srgbClr val="583C79"/>
                </a:solidFill>
              </a:rPr>
              <a:t> </a:t>
            </a:r>
            <a:r>
              <a:rPr lang="ru-RU" sz="1000" b="1" dirty="0">
                <a:solidFill>
                  <a:srgbClr val="583C79"/>
                </a:solidFill>
              </a:rPr>
              <a:t>этап</a:t>
            </a:r>
          </a:p>
          <a:p>
            <a:pPr algn="ctr"/>
            <a:r>
              <a:rPr lang="ru-RU" sz="1000" b="1" dirty="0">
                <a:solidFill>
                  <a:srgbClr val="5D8AA1"/>
                </a:solidFill>
              </a:rPr>
              <a:t> ̴16%</a:t>
            </a:r>
            <a:endParaRPr lang="ru-RU" sz="1000" b="1" dirty="0">
              <a:solidFill>
                <a:srgbClr val="583C79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E88B59BB-8849-426C-86AF-5FA0E0A378A3}"/>
              </a:ext>
            </a:extLst>
          </p:cNvPr>
          <p:cNvSpPr/>
          <p:nvPr/>
        </p:nvSpPr>
        <p:spPr>
          <a:xfrm>
            <a:off x="6040533" y="4368710"/>
            <a:ext cx="495610" cy="403200"/>
          </a:xfrm>
          <a:prstGeom prst="rect">
            <a:avLst/>
          </a:prstGeom>
          <a:noFill/>
          <a:ln w="15875">
            <a:solidFill>
              <a:srgbClr val="583C79"/>
            </a:solidFill>
          </a:ln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>
                <a:solidFill>
                  <a:srgbClr val="583C79"/>
                </a:solidFill>
              </a:rPr>
              <a:t>4</a:t>
            </a:r>
            <a:r>
              <a:rPr lang="en-US" sz="1000" b="1" dirty="0">
                <a:solidFill>
                  <a:srgbClr val="583C79"/>
                </a:solidFill>
              </a:rPr>
              <a:t> </a:t>
            </a:r>
            <a:r>
              <a:rPr lang="ru-RU" sz="1000" b="1" dirty="0">
                <a:solidFill>
                  <a:srgbClr val="583C79"/>
                </a:solidFill>
              </a:rPr>
              <a:t>этап</a:t>
            </a:r>
          </a:p>
          <a:p>
            <a:pPr algn="ctr"/>
            <a:r>
              <a:rPr lang="ru-RU" sz="1000" b="1" dirty="0">
                <a:solidFill>
                  <a:srgbClr val="5D8AA1"/>
                </a:solidFill>
              </a:rPr>
              <a:t> ̴6%</a:t>
            </a:r>
            <a:endParaRPr lang="ru-RU" sz="1000" b="1" dirty="0">
              <a:solidFill>
                <a:srgbClr val="583C7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16</a:t>
            </a:r>
          </a:p>
        </p:txBody>
      </p:sp>
      <p:pic>
        <p:nvPicPr>
          <p:cNvPr id="43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9058BBDF-4D20-4107-9B8E-FC38402B6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87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57484" y="0"/>
            <a:ext cx="5284720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РАСПРЕДЕЛЕНИЕ КЦП МЕЖДУ ВУЗАМИ: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УГСН (НПС), РАСПРЕДЕЛЯЕМЫЕ НА ФЕДЕРАЛЬНОМ УРОВНЕ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17</a:t>
            </a:r>
          </a:p>
        </p:txBody>
      </p:sp>
      <p:graphicFrame>
        <p:nvGraphicFramePr>
          <p:cNvPr id="43" name="Таблица 42">
            <a:extLst>
              <a:ext uri="{FF2B5EF4-FFF2-40B4-BE49-F238E27FC236}">
                <a16:creationId xmlns="" xmlns:a16="http://schemas.microsoft.com/office/drawing/2014/main" id="{83652293-2A06-4A60-A04A-CE12971C48CE}"/>
              </a:ext>
            </a:extLst>
          </p:cNvPr>
          <p:cNvGraphicFramePr>
            <a:graphicFrameLocks noGrp="1"/>
          </p:cNvGraphicFramePr>
          <p:nvPr/>
        </p:nvGraphicFramePr>
        <p:xfrm>
          <a:off x="261537" y="1112224"/>
          <a:ext cx="4107766" cy="146423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20514">
                  <a:extLst>
                    <a:ext uri="{9D8B030D-6E8A-4147-A177-3AD203B41FA5}">
                      <a16:colId xmlns="" xmlns:a16="http://schemas.microsoft.com/office/drawing/2014/main" val="478756934"/>
                    </a:ext>
                  </a:extLst>
                </a:gridCol>
                <a:gridCol w="1928716">
                  <a:extLst>
                    <a:ext uri="{9D8B030D-6E8A-4147-A177-3AD203B41FA5}">
                      <a16:colId xmlns="" xmlns:a16="http://schemas.microsoft.com/office/drawing/2014/main" val="3886151805"/>
                    </a:ext>
                  </a:extLst>
                </a:gridCol>
                <a:gridCol w="779268">
                  <a:extLst>
                    <a:ext uri="{9D8B030D-6E8A-4147-A177-3AD203B41FA5}">
                      <a16:colId xmlns="" xmlns:a16="http://schemas.microsoft.com/office/drawing/2014/main" val="2269241432"/>
                    </a:ext>
                  </a:extLst>
                </a:gridCol>
                <a:gridCol w="779268">
                  <a:extLst>
                    <a:ext uri="{9D8B030D-6E8A-4147-A177-3AD203B41FA5}">
                      <a16:colId xmlns="" xmlns:a16="http://schemas.microsoft.com/office/drawing/2014/main" val="187195669"/>
                    </a:ext>
                  </a:extLst>
                </a:gridCol>
              </a:tblGrid>
              <a:tr h="179015">
                <a:tc>
                  <a:txBody>
                    <a:bodyPr/>
                    <a:lstStyle/>
                    <a:p>
                      <a:pPr marL="90488" indent="0"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3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УГСН (НПС)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3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Объем КЦП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3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3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2043936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17.03.00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Оружие и системы вооружения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43628932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50.03.02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Изящные искусства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69780494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50.03.03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искусств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08137866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52.03.03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Хореографическое исполнительство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8865134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52.03.04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художественного оформления спектакля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11885650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52.03.05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/>
                        <a:t>Театроведение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56839437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52.03.06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Драматургия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33005936"/>
                  </a:ext>
                </a:extLst>
              </a:tr>
            </a:tbl>
          </a:graphicData>
        </a:graphic>
      </p:graphicFrame>
      <p:pic>
        <p:nvPicPr>
          <p:cNvPr id="51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749EA000-796E-483A-AA0F-469AFD21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A56537D0-4869-4BFC-B759-B2733D9EB393}"/>
              </a:ext>
            </a:extLst>
          </p:cNvPr>
          <p:cNvGrpSpPr/>
          <p:nvPr/>
        </p:nvGrpSpPr>
        <p:grpSpPr>
          <a:xfrm>
            <a:off x="5131798" y="4227037"/>
            <a:ext cx="4013790" cy="581945"/>
            <a:chOff x="4135394" y="881062"/>
            <a:chExt cx="4327568" cy="581945"/>
          </a:xfrm>
        </p:grpSpPr>
        <p:sp>
          <p:nvSpPr>
            <p:cNvPr id="14" name="Стрелка вправо 59">
              <a:extLst>
                <a:ext uri="{FF2B5EF4-FFF2-40B4-BE49-F238E27FC236}">
                  <a16:creationId xmlns="" xmlns:a16="http://schemas.microsoft.com/office/drawing/2014/main" id="{5BF75606-C872-47B7-81EB-6F8F0523DDF0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Заголовок 1">
              <a:extLst>
                <a:ext uri="{FF2B5EF4-FFF2-40B4-BE49-F238E27FC236}">
                  <a16:creationId xmlns="" xmlns:a16="http://schemas.microsoft.com/office/drawing/2014/main" id="{BE5E8D1B-D0F9-41BB-A719-80276C7B12FB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Перечень УГСН (НПС), по которым КЦП распределяются полностью на уровне РФ, будут устанавливаться в объявлении о проведении конкурса</a:t>
              </a:r>
            </a:p>
          </p:txBody>
        </p:sp>
      </p:grpSp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4BA352F9-D00F-4B73-AC8D-ADBB26B63EA9}"/>
              </a:ext>
            </a:extLst>
          </p:cNvPr>
          <p:cNvGraphicFramePr>
            <a:graphicFrameLocks noGrp="1"/>
          </p:cNvGraphicFramePr>
          <p:nvPr/>
        </p:nvGraphicFramePr>
        <p:xfrm>
          <a:off x="4734438" y="1112224"/>
          <a:ext cx="4107766" cy="27926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20514">
                  <a:extLst>
                    <a:ext uri="{9D8B030D-6E8A-4147-A177-3AD203B41FA5}">
                      <a16:colId xmlns="" xmlns:a16="http://schemas.microsoft.com/office/drawing/2014/main" val="478756934"/>
                    </a:ext>
                  </a:extLst>
                </a:gridCol>
                <a:gridCol w="1928716">
                  <a:extLst>
                    <a:ext uri="{9D8B030D-6E8A-4147-A177-3AD203B41FA5}">
                      <a16:colId xmlns="" xmlns:a16="http://schemas.microsoft.com/office/drawing/2014/main" val="3886151805"/>
                    </a:ext>
                  </a:extLst>
                </a:gridCol>
                <a:gridCol w="779268">
                  <a:extLst>
                    <a:ext uri="{9D8B030D-6E8A-4147-A177-3AD203B41FA5}">
                      <a16:colId xmlns="" xmlns:a16="http://schemas.microsoft.com/office/drawing/2014/main" val="2269241432"/>
                    </a:ext>
                  </a:extLst>
                </a:gridCol>
                <a:gridCol w="779268">
                  <a:extLst>
                    <a:ext uri="{9D8B030D-6E8A-4147-A177-3AD203B41FA5}">
                      <a16:colId xmlns="" xmlns:a16="http://schemas.microsoft.com/office/drawing/2014/main" val="187195669"/>
                    </a:ext>
                  </a:extLst>
                </a:gridCol>
              </a:tblGrid>
              <a:tr h="179015">
                <a:tc>
                  <a:txBody>
                    <a:bodyPr/>
                    <a:lstStyle/>
                    <a:p>
                      <a:pPr marL="90488" indent="0"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3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УГСН (НПС)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3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Объем КЦП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3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3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2043936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Фотоника, приборостроение…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57490113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Электро- и теплоэнергетика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82484103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Физико-технические науки и технологии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68087243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 и технологии наземного транспорта*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6 887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13524156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в технических системах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68566077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51.05.01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Звукорежиссура представлений и концертных программ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8865134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52.05.02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Режиссура театра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63691560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52.05.03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Сценография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0598902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54.05.05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Живопись и изящные искусства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33625225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55.05.02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Звукорежиссура аудиовизуальных искусств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58619829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55.05.03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Кинооператорство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19852477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55.05.05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Киноведение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39089346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56.05.00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Военное управление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3300593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3FD43D5-0BDA-4149-BFA1-6D862CB5DBD3}"/>
              </a:ext>
            </a:extLst>
          </p:cNvPr>
          <p:cNvSpPr txBox="1"/>
          <p:nvPr/>
        </p:nvSpPr>
        <p:spPr>
          <a:xfrm>
            <a:off x="261537" y="835063"/>
            <a:ext cx="1657764" cy="223802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100" dirty="0">
                <a:solidFill>
                  <a:srgbClr val="5D8AA1"/>
                </a:solidFill>
              </a:rPr>
              <a:t>Бакалавриат</a:t>
            </a:r>
            <a:endParaRPr lang="en-ZA" sz="1100" dirty="0">
              <a:solidFill>
                <a:srgbClr val="5D8AA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11B037-E517-47B7-914C-E22519000F5F}"/>
              </a:ext>
            </a:extLst>
          </p:cNvPr>
          <p:cNvSpPr txBox="1"/>
          <p:nvPr/>
        </p:nvSpPr>
        <p:spPr>
          <a:xfrm>
            <a:off x="4734438" y="831937"/>
            <a:ext cx="1657764" cy="223802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100" dirty="0">
                <a:solidFill>
                  <a:srgbClr val="5D8AA1"/>
                </a:solidFill>
              </a:rPr>
              <a:t>Специалитет</a:t>
            </a:r>
            <a:endParaRPr lang="en-ZA" sz="1100" dirty="0">
              <a:solidFill>
                <a:srgbClr val="5D8AA1"/>
              </a:solidFill>
            </a:endParaRP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="" xmlns:a16="http://schemas.microsoft.com/office/drawing/2014/main" id="{1560529B-0DFB-48F9-8590-FE33967EE372}"/>
              </a:ext>
            </a:extLst>
          </p:cNvPr>
          <p:cNvGraphicFramePr>
            <a:graphicFrameLocks noGrp="1"/>
          </p:cNvGraphicFramePr>
          <p:nvPr/>
        </p:nvGraphicFramePr>
        <p:xfrm>
          <a:off x="261537" y="2948655"/>
          <a:ext cx="4107766" cy="180120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20514">
                  <a:extLst>
                    <a:ext uri="{9D8B030D-6E8A-4147-A177-3AD203B41FA5}">
                      <a16:colId xmlns="" xmlns:a16="http://schemas.microsoft.com/office/drawing/2014/main" val="478756934"/>
                    </a:ext>
                  </a:extLst>
                </a:gridCol>
                <a:gridCol w="1928716">
                  <a:extLst>
                    <a:ext uri="{9D8B030D-6E8A-4147-A177-3AD203B41FA5}">
                      <a16:colId xmlns="" xmlns:a16="http://schemas.microsoft.com/office/drawing/2014/main" val="3886151805"/>
                    </a:ext>
                  </a:extLst>
                </a:gridCol>
                <a:gridCol w="779268">
                  <a:extLst>
                    <a:ext uri="{9D8B030D-6E8A-4147-A177-3AD203B41FA5}">
                      <a16:colId xmlns="" xmlns:a16="http://schemas.microsoft.com/office/drawing/2014/main" val="2269241432"/>
                    </a:ext>
                  </a:extLst>
                </a:gridCol>
                <a:gridCol w="779268">
                  <a:extLst>
                    <a:ext uri="{9D8B030D-6E8A-4147-A177-3AD203B41FA5}">
                      <a16:colId xmlns="" xmlns:a16="http://schemas.microsoft.com/office/drawing/2014/main" val="187195669"/>
                    </a:ext>
                  </a:extLst>
                </a:gridCol>
              </a:tblGrid>
              <a:tr h="179015">
                <a:tc>
                  <a:txBody>
                    <a:bodyPr/>
                    <a:lstStyle/>
                    <a:p>
                      <a:pPr marL="90488" indent="0" algn="ctr" fontAlgn="ctr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3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УГСН (НПС)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3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Объем КЦП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3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3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2043936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Оружие и системы вооружения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43628932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50.04.02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Изящные искусства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69780494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51.04.05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/>
                        <a:t>Режиссура театрализованных представлений и праздников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08137866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52.04.01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/>
                        <a:t>Хореографическое искусство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8865134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52.04.02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/>
                        <a:t>Драматургия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11885650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52.04.03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/>
                        <a:t>Театральное искусство 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56839437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53.04.05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/>
                        <a:t>Искусство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0598902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54.04.03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/>
                        <a:t>Искусство костюма и текстиля 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35181843"/>
                  </a:ext>
                </a:extLst>
              </a:tr>
              <a:tr h="1684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54.04.04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900" dirty="0"/>
                        <a:t>Реставрация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49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3300593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C663D57-85D8-440A-A3A2-6445DFFAFA2D}"/>
              </a:ext>
            </a:extLst>
          </p:cNvPr>
          <p:cNvSpPr txBox="1"/>
          <p:nvPr/>
        </p:nvSpPr>
        <p:spPr>
          <a:xfrm>
            <a:off x="261537" y="2671494"/>
            <a:ext cx="1657764" cy="223802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100" dirty="0">
                <a:solidFill>
                  <a:srgbClr val="5D8AA1"/>
                </a:solidFill>
              </a:rPr>
              <a:t>Магистратура</a:t>
            </a:r>
            <a:endParaRPr lang="en-ZA" sz="1100" dirty="0">
              <a:solidFill>
                <a:srgbClr val="5D8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78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33276" y="0"/>
            <a:ext cx="5008928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ИНТЕГРАЛЬНАЯ ОЦЕНКА ЗАЯВОК (БАК-Т, СПЕЦ-Т)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Скругленный прямоугольник 56">
            <a:extLst>
              <a:ext uri="{FF2B5EF4-FFF2-40B4-BE49-F238E27FC236}">
                <a16:creationId xmlns="" xmlns:a16="http://schemas.microsoft.com/office/drawing/2014/main" id="{DC2549B0-04E5-4D77-A465-1C2E6830D3E5}"/>
              </a:ext>
            </a:extLst>
          </p:cNvPr>
          <p:cNvSpPr/>
          <p:nvPr/>
        </p:nvSpPr>
        <p:spPr>
          <a:xfrm>
            <a:off x="1230499" y="1916470"/>
            <a:ext cx="2413752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Наличие ПОА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b="1" dirty="0">
                <a:solidFill>
                  <a:srgbClr val="96486E"/>
                </a:solidFill>
                <a:latin typeface="Corbel" panose="020B0503020204020204" pitchFamily="34" charset="0"/>
              </a:rPr>
              <a:t>(доля от  лицензированных НПС)</a:t>
            </a:r>
          </a:p>
        </p:txBody>
      </p:sp>
      <p:sp>
        <p:nvSpPr>
          <p:cNvPr id="71" name="Скругленный прямоугольник 56">
            <a:extLst>
              <a:ext uri="{FF2B5EF4-FFF2-40B4-BE49-F238E27FC236}">
                <a16:creationId xmlns="" xmlns:a16="http://schemas.microsoft.com/office/drawing/2014/main" id="{6CAF579F-F13F-49F0-B243-33E189137AB9}"/>
              </a:ext>
            </a:extLst>
          </p:cNvPr>
          <p:cNvSpPr/>
          <p:nvPr/>
        </p:nvSpPr>
        <p:spPr>
          <a:xfrm>
            <a:off x="1230499" y="2264163"/>
            <a:ext cx="2413752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Отраслевые показатели по УГСН/НПС</a:t>
            </a:r>
          </a:p>
        </p:txBody>
      </p:sp>
      <p:sp>
        <p:nvSpPr>
          <p:cNvPr id="73" name="Скругленный прямоугольник 56">
            <a:extLst>
              <a:ext uri="{FF2B5EF4-FFF2-40B4-BE49-F238E27FC236}">
                <a16:creationId xmlns="" xmlns:a16="http://schemas.microsoft.com/office/drawing/2014/main" id="{E3C0B2BE-48B5-48F6-B27F-1CF6CE9EA5B6}"/>
              </a:ext>
            </a:extLst>
          </p:cNvPr>
          <p:cNvSpPr/>
          <p:nvPr/>
        </p:nvSpPr>
        <p:spPr>
          <a:xfrm>
            <a:off x="1230499" y="2704183"/>
            <a:ext cx="2413752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% трудоустройства выпускников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(по усиленному критерию, с учетом дохода)</a:t>
            </a:r>
          </a:p>
        </p:txBody>
      </p:sp>
      <p:sp>
        <p:nvSpPr>
          <p:cNvPr id="74" name="Скругленный прямоугольник 56">
            <a:extLst>
              <a:ext uri="{FF2B5EF4-FFF2-40B4-BE49-F238E27FC236}">
                <a16:creationId xmlns="" xmlns:a16="http://schemas.microsoft.com/office/drawing/2014/main" id="{5CA31275-786F-406F-A288-A8A539AFB903}"/>
              </a:ext>
            </a:extLst>
          </p:cNvPr>
          <p:cNvSpPr/>
          <p:nvPr/>
        </p:nvSpPr>
        <p:spPr>
          <a:xfrm>
            <a:off x="1230499" y="3059201"/>
            <a:ext cx="2413752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% сохранности контингента студентов</a:t>
            </a:r>
          </a:p>
        </p:txBody>
      </p:sp>
      <p:sp>
        <p:nvSpPr>
          <p:cNvPr id="75" name="Скругленный прямоугольник 56">
            <a:extLst>
              <a:ext uri="{FF2B5EF4-FFF2-40B4-BE49-F238E27FC236}">
                <a16:creationId xmlns="" xmlns:a16="http://schemas.microsoft.com/office/drawing/2014/main" id="{7C2F3402-E287-4EB2-B9B6-8D979B1F5A4C}"/>
              </a:ext>
            </a:extLst>
          </p:cNvPr>
          <p:cNvSpPr/>
          <p:nvPr/>
        </p:nvSpPr>
        <p:spPr>
          <a:xfrm>
            <a:off x="1230499" y="3505783"/>
            <a:ext cx="2413752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Публикации по базе WOS и Scopus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(на 100 НПР)</a:t>
            </a:r>
          </a:p>
        </p:txBody>
      </p:sp>
      <p:sp>
        <p:nvSpPr>
          <p:cNvPr id="76" name="Скругленный прямоугольник 56">
            <a:extLst>
              <a:ext uri="{FF2B5EF4-FFF2-40B4-BE49-F238E27FC236}">
                <a16:creationId xmlns="" xmlns:a16="http://schemas.microsoft.com/office/drawing/2014/main" id="{E934EDFA-7546-43F5-8142-4A0092609CB7}"/>
              </a:ext>
            </a:extLst>
          </p:cNvPr>
          <p:cNvSpPr/>
          <p:nvPr/>
        </p:nvSpPr>
        <p:spPr>
          <a:xfrm>
            <a:off x="1230499" y="3854476"/>
            <a:ext cx="2413752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Доходы от НИОКР (на 1 НПР), тыс. руб.</a:t>
            </a:r>
          </a:p>
        </p:txBody>
      </p:sp>
      <p:sp>
        <p:nvSpPr>
          <p:cNvPr id="77" name="Скругленный прямоугольник 56">
            <a:extLst>
              <a:ext uri="{FF2B5EF4-FFF2-40B4-BE49-F238E27FC236}">
                <a16:creationId xmlns="" xmlns:a16="http://schemas.microsoft.com/office/drawing/2014/main" id="{FC35AF09-2E1F-44EC-AFF7-ABC2E21F74EB}"/>
              </a:ext>
            </a:extLst>
          </p:cNvPr>
          <p:cNvSpPr/>
          <p:nvPr/>
        </p:nvSpPr>
        <p:spPr>
          <a:xfrm>
            <a:off x="1230499" y="4203169"/>
            <a:ext cx="2413752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Доля иностранцев в контингенте</a:t>
            </a:r>
          </a:p>
        </p:txBody>
      </p:sp>
      <p:sp>
        <p:nvSpPr>
          <p:cNvPr id="78" name="Скругленный прямоугольник 56">
            <a:extLst>
              <a:ext uri="{FF2B5EF4-FFF2-40B4-BE49-F238E27FC236}">
                <a16:creationId xmlns="" xmlns:a16="http://schemas.microsoft.com/office/drawing/2014/main" id="{4BE1E926-3996-48BF-B2D4-FBCB0F89CB17}"/>
              </a:ext>
            </a:extLst>
          </p:cNvPr>
          <p:cNvSpPr/>
          <p:nvPr/>
        </p:nvSpPr>
        <p:spPr>
          <a:xfrm>
            <a:off x="1230499" y="4551861"/>
            <a:ext cx="2413752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Доходы организации на 1 студента,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тыс. руб.</a:t>
            </a:r>
          </a:p>
        </p:txBody>
      </p:sp>
      <p:cxnSp>
        <p:nvCxnSpPr>
          <p:cNvPr id="131" name="Straight Connector 59">
            <a:extLst>
              <a:ext uri="{FF2B5EF4-FFF2-40B4-BE49-F238E27FC236}">
                <a16:creationId xmlns="" xmlns:a16="http://schemas.microsoft.com/office/drawing/2014/main" id="{B35D2428-19AF-4F71-9A0C-3EC9EB21C4B9}"/>
              </a:ext>
            </a:extLst>
          </p:cNvPr>
          <p:cNvCxnSpPr>
            <a:cxnSpLocks/>
          </p:cNvCxnSpPr>
          <p:nvPr/>
        </p:nvCxnSpPr>
        <p:spPr>
          <a:xfrm>
            <a:off x="1072225" y="1920383"/>
            <a:ext cx="0" cy="64800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59">
            <a:extLst>
              <a:ext uri="{FF2B5EF4-FFF2-40B4-BE49-F238E27FC236}">
                <a16:creationId xmlns="" xmlns:a16="http://schemas.microsoft.com/office/drawing/2014/main" id="{3B0297D5-5AD2-4570-9D68-4B3BF527DCF4}"/>
              </a:ext>
            </a:extLst>
          </p:cNvPr>
          <p:cNvCxnSpPr>
            <a:cxnSpLocks/>
          </p:cNvCxnSpPr>
          <p:nvPr/>
        </p:nvCxnSpPr>
        <p:spPr>
          <a:xfrm>
            <a:off x="1081234" y="2715421"/>
            <a:ext cx="0" cy="64800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59">
            <a:extLst>
              <a:ext uri="{FF2B5EF4-FFF2-40B4-BE49-F238E27FC236}">
                <a16:creationId xmlns="" xmlns:a16="http://schemas.microsoft.com/office/drawing/2014/main" id="{B0F7B000-9E69-4AAD-B6D7-D827B0992D20}"/>
              </a:ext>
            </a:extLst>
          </p:cNvPr>
          <p:cNvCxnSpPr>
            <a:cxnSpLocks/>
          </p:cNvCxnSpPr>
          <p:nvPr/>
        </p:nvCxnSpPr>
        <p:spPr>
          <a:xfrm>
            <a:off x="1081234" y="3505783"/>
            <a:ext cx="0" cy="136800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>
            <a:extLst>
              <a:ext uri="{FF2B5EF4-FFF2-40B4-BE49-F238E27FC236}">
                <a16:creationId xmlns="" xmlns:a16="http://schemas.microsoft.com/office/drawing/2014/main" id="{DD06CD4C-E975-463E-BDB8-18BD29D4E554}"/>
              </a:ext>
            </a:extLst>
          </p:cNvPr>
          <p:cNvSpPr/>
          <p:nvPr/>
        </p:nvSpPr>
        <p:spPr>
          <a:xfrm>
            <a:off x="136334" y="1912862"/>
            <a:ext cx="850134" cy="3374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показатели технологии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="" xmlns:a16="http://schemas.microsoft.com/office/drawing/2014/main" id="{CB102C35-0F32-47ED-BE6B-CDBC095F03CE}"/>
              </a:ext>
            </a:extLst>
          </p:cNvPr>
          <p:cNvSpPr/>
          <p:nvPr/>
        </p:nvSpPr>
        <p:spPr>
          <a:xfrm>
            <a:off x="136334" y="2715422"/>
            <a:ext cx="850134" cy="3077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показатели выпуска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="" xmlns:a16="http://schemas.microsoft.com/office/drawing/2014/main" id="{A579D8CB-5E5E-4973-A601-12454E07985E}"/>
              </a:ext>
            </a:extLst>
          </p:cNvPr>
          <p:cNvSpPr/>
          <p:nvPr/>
        </p:nvSpPr>
        <p:spPr>
          <a:xfrm>
            <a:off x="128685" y="3806071"/>
            <a:ext cx="850134" cy="4254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показатели развития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F9E7E755-E038-4A32-830A-E5C9324F0D20}"/>
              </a:ext>
            </a:extLst>
          </p:cNvPr>
          <p:cNvSpPr txBox="1"/>
          <p:nvPr/>
        </p:nvSpPr>
        <p:spPr>
          <a:xfrm>
            <a:off x="4364332" y="2262446"/>
            <a:ext cx="814879" cy="13320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…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614B9559-BB41-493B-95B4-EF1AAFFE2821}"/>
              </a:ext>
            </a:extLst>
          </p:cNvPr>
          <p:cNvSpPr txBox="1"/>
          <p:nvPr/>
        </p:nvSpPr>
        <p:spPr>
          <a:xfrm>
            <a:off x="4364332" y="2428353"/>
            <a:ext cx="814879" cy="13320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B76DE4B7-4174-4EAC-9C12-22BF5060CB49}"/>
              </a:ext>
            </a:extLst>
          </p:cNvPr>
          <p:cNvSpPr txBox="1"/>
          <p:nvPr/>
        </p:nvSpPr>
        <p:spPr>
          <a:xfrm>
            <a:off x="4364332" y="2699503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- 30%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A0CA37A6-3602-4890-A8C8-4B12B0F7F03C}"/>
              </a:ext>
            </a:extLst>
          </p:cNvPr>
          <p:cNvSpPr txBox="1"/>
          <p:nvPr/>
        </p:nvSpPr>
        <p:spPr>
          <a:xfrm>
            <a:off x="4364332" y="2865410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- 85%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807DC5E6-2799-4383-8BE9-51C6BF566ABA}"/>
              </a:ext>
            </a:extLst>
          </p:cNvPr>
          <p:cNvSpPr txBox="1"/>
          <p:nvPr/>
        </p:nvSpPr>
        <p:spPr>
          <a:xfrm>
            <a:off x="4364332" y="3056733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- 30%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C7376C4D-B7DE-4C1E-9A53-4CD0976E90BC}"/>
              </a:ext>
            </a:extLst>
          </p:cNvPr>
          <p:cNvSpPr txBox="1"/>
          <p:nvPr/>
        </p:nvSpPr>
        <p:spPr>
          <a:xfrm>
            <a:off x="4364332" y="3222640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- 60%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3C7DA35D-AF9C-4566-AB14-D548A725A887}"/>
              </a:ext>
            </a:extLst>
          </p:cNvPr>
          <p:cNvSpPr txBox="1"/>
          <p:nvPr/>
        </p:nvSpPr>
        <p:spPr>
          <a:xfrm>
            <a:off x="4364332" y="3506964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- 5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6F7C2BAB-AA74-4D4A-97CD-19BE3346DD67}"/>
              </a:ext>
            </a:extLst>
          </p:cNvPr>
          <p:cNvSpPr txBox="1"/>
          <p:nvPr/>
        </p:nvSpPr>
        <p:spPr>
          <a:xfrm>
            <a:off x="4364332" y="3672871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- 100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D4D91BF4-4FB7-4247-96E9-F0DFF14E8DB7}"/>
              </a:ext>
            </a:extLst>
          </p:cNvPr>
          <p:cNvSpPr txBox="1"/>
          <p:nvPr/>
        </p:nvSpPr>
        <p:spPr>
          <a:xfrm>
            <a:off x="4364332" y="3849728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- 100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9280BA9E-DC9D-4B99-8693-B80ED188173F}"/>
              </a:ext>
            </a:extLst>
          </p:cNvPr>
          <p:cNvSpPr txBox="1"/>
          <p:nvPr/>
        </p:nvSpPr>
        <p:spPr>
          <a:xfrm>
            <a:off x="4364332" y="4015635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- 1000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1D0E6B8A-6EB0-4091-A16E-12566BB1DBDD}"/>
              </a:ext>
            </a:extLst>
          </p:cNvPr>
          <p:cNvSpPr txBox="1"/>
          <p:nvPr/>
        </p:nvSpPr>
        <p:spPr>
          <a:xfrm>
            <a:off x="4364332" y="4202979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- 1%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CC5EA44C-0DBB-4288-A801-389BF41BC17C}"/>
              </a:ext>
            </a:extLst>
          </p:cNvPr>
          <p:cNvSpPr txBox="1"/>
          <p:nvPr/>
        </p:nvSpPr>
        <p:spPr>
          <a:xfrm>
            <a:off x="4364332" y="4368886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- 15%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1E69E0DB-27B9-4E44-8198-B3A90C4B2AF0}"/>
              </a:ext>
            </a:extLst>
          </p:cNvPr>
          <p:cNvSpPr txBox="1"/>
          <p:nvPr/>
        </p:nvSpPr>
        <p:spPr>
          <a:xfrm>
            <a:off x="4364332" y="4551861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- 25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D8946774-1A27-4231-94FB-CFEF5F39AFC0}"/>
              </a:ext>
            </a:extLst>
          </p:cNvPr>
          <p:cNvSpPr txBox="1"/>
          <p:nvPr/>
        </p:nvSpPr>
        <p:spPr>
          <a:xfrm>
            <a:off x="4364332" y="4717768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- 500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="" xmlns:a16="http://schemas.microsoft.com/office/drawing/2014/main" id="{796DA013-A390-4CF1-A730-01BDD11731F0}"/>
              </a:ext>
            </a:extLst>
          </p:cNvPr>
          <p:cNvSpPr txBox="1"/>
          <p:nvPr/>
        </p:nvSpPr>
        <p:spPr>
          <a:xfrm>
            <a:off x="5279645" y="1904192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2</a:t>
            </a:r>
            <a:endParaRPr lang="ru-RU" sz="1400" dirty="0"/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B5A87940-4E3F-4F56-A8F5-6F5797F0D485}"/>
              </a:ext>
            </a:extLst>
          </p:cNvPr>
          <p:cNvSpPr txBox="1"/>
          <p:nvPr/>
        </p:nvSpPr>
        <p:spPr>
          <a:xfrm>
            <a:off x="5281626" y="2251375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6486E"/>
                </a:solidFill>
                <a:ea typeface="Corbel" charset="0"/>
                <a:cs typeface="Corbel" charset="0"/>
              </a:rPr>
              <a:t>18</a:t>
            </a:r>
            <a:endParaRPr lang="ru-RU" sz="1400" dirty="0">
              <a:solidFill>
                <a:srgbClr val="96486E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82A0AC12-47C9-4D04-8487-8BD952E3CD5C}"/>
              </a:ext>
            </a:extLst>
          </p:cNvPr>
          <p:cNvSpPr txBox="1"/>
          <p:nvPr/>
        </p:nvSpPr>
        <p:spPr>
          <a:xfrm>
            <a:off x="5281626" y="2696753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25</a:t>
            </a:r>
            <a:endParaRPr lang="ru-RU" sz="1400" dirty="0"/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E5D26C8A-6E26-4FB9-87D3-9F449CC96A5A}"/>
              </a:ext>
            </a:extLst>
          </p:cNvPr>
          <p:cNvSpPr txBox="1"/>
          <p:nvPr/>
        </p:nvSpPr>
        <p:spPr>
          <a:xfrm>
            <a:off x="5281626" y="3057422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5</a:t>
            </a:r>
            <a:endParaRPr lang="ru-RU" sz="1400" dirty="0"/>
          </a:p>
        </p:txBody>
      </p:sp>
      <p:sp>
        <p:nvSpPr>
          <p:cNvPr id="165" name="TextBox 164">
            <a:extLst>
              <a:ext uri="{FF2B5EF4-FFF2-40B4-BE49-F238E27FC236}">
                <a16:creationId xmlns="" xmlns:a16="http://schemas.microsoft.com/office/drawing/2014/main" id="{6A5C5656-25BA-4CD4-A3E8-DB3E8A5103CC}"/>
              </a:ext>
            </a:extLst>
          </p:cNvPr>
          <p:cNvSpPr txBox="1"/>
          <p:nvPr/>
        </p:nvSpPr>
        <p:spPr>
          <a:xfrm>
            <a:off x="5281626" y="3500668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6486E"/>
                </a:solidFill>
                <a:ea typeface="Corbel" charset="0"/>
                <a:cs typeface="Corbel" charset="0"/>
              </a:rPr>
              <a:t>5</a:t>
            </a:r>
            <a:endParaRPr lang="ru-RU" sz="1400" dirty="0">
              <a:solidFill>
                <a:srgbClr val="96486E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6BB96681-2FF0-4870-BAFE-C24D23C6E546}"/>
              </a:ext>
            </a:extLst>
          </p:cNvPr>
          <p:cNvSpPr txBox="1"/>
          <p:nvPr/>
        </p:nvSpPr>
        <p:spPr>
          <a:xfrm>
            <a:off x="5281626" y="3845926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6486E"/>
                </a:solidFill>
                <a:ea typeface="Corbel" charset="0"/>
                <a:cs typeface="Corbel" charset="0"/>
              </a:rPr>
              <a:t>5</a:t>
            </a:r>
            <a:endParaRPr lang="ru-RU" sz="1400" dirty="0">
              <a:solidFill>
                <a:srgbClr val="96486E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F84ABC4D-5BD4-46CF-947A-1EA1988DCD2C}"/>
              </a:ext>
            </a:extLst>
          </p:cNvPr>
          <p:cNvSpPr txBox="1"/>
          <p:nvPr/>
        </p:nvSpPr>
        <p:spPr>
          <a:xfrm>
            <a:off x="5281626" y="4201390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6486E"/>
                </a:solidFill>
                <a:ea typeface="Corbel" charset="0"/>
                <a:cs typeface="Corbel" charset="0"/>
              </a:rPr>
              <a:t>5</a:t>
            </a:r>
            <a:endParaRPr lang="ru-RU" sz="1400" dirty="0">
              <a:solidFill>
                <a:srgbClr val="96486E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="" xmlns:a16="http://schemas.microsoft.com/office/drawing/2014/main" id="{F644E00C-AA8D-4ABF-A9F7-A3D21C01DBD6}"/>
              </a:ext>
            </a:extLst>
          </p:cNvPr>
          <p:cNvSpPr txBox="1"/>
          <p:nvPr/>
        </p:nvSpPr>
        <p:spPr>
          <a:xfrm>
            <a:off x="5281626" y="4543191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6486E"/>
                </a:solidFill>
                <a:ea typeface="Corbel" charset="0"/>
                <a:cs typeface="Corbel" charset="0"/>
              </a:rPr>
              <a:t>5</a:t>
            </a:r>
            <a:endParaRPr lang="ru-RU" sz="1400" dirty="0">
              <a:solidFill>
                <a:srgbClr val="96486E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02DFFCEA-2B66-423B-9281-A65B46115928}"/>
              </a:ext>
            </a:extLst>
          </p:cNvPr>
          <p:cNvSpPr txBox="1"/>
          <p:nvPr/>
        </p:nvSpPr>
        <p:spPr>
          <a:xfrm>
            <a:off x="333195" y="2267008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20</a:t>
            </a:r>
            <a:endParaRPr lang="ru-RU" sz="1400" dirty="0"/>
          </a:p>
        </p:txBody>
      </p:sp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0D9B71A3-1AD5-49A7-A339-02AD40158197}"/>
              </a:ext>
            </a:extLst>
          </p:cNvPr>
          <p:cNvSpPr txBox="1"/>
          <p:nvPr/>
        </p:nvSpPr>
        <p:spPr>
          <a:xfrm>
            <a:off x="325546" y="3055644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</a:rPr>
              <a:t>30</a:t>
            </a:r>
            <a:endParaRPr lang="ru-RU" sz="1400" dirty="0"/>
          </a:p>
        </p:txBody>
      </p:sp>
      <p:sp>
        <p:nvSpPr>
          <p:cNvPr id="172" name="TextBox 171">
            <a:extLst>
              <a:ext uri="{FF2B5EF4-FFF2-40B4-BE49-F238E27FC236}">
                <a16:creationId xmlns="" xmlns:a16="http://schemas.microsoft.com/office/drawing/2014/main" id="{2895DF31-E385-4AD9-A01C-E2277856BC53}"/>
              </a:ext>
            </a:extLst>
          </p:cNvPr>
          <p:cNvSpPr txBox="1"/>
          <p:nvPr/>
        </p:nvSpPr>
        <p:spPr>
          <a:xfrm>
            <a:off x="316112" y="4244084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</a:rPr>
              <a:t>20</a:t>
            </a:r>
            <a:endParaRPr lang="ru-RU" sz="1400" dirty="0"/>
          </a:p>
        </p:txBody>
      </p:sp>
      <p:sp>
        <p:nvSpPr>
          <p:cNvPr id="67" name="Скругленный прямоугольник 56">
            <a:extLst>
              <a:ext uri="{FF2B5EF4-FFF2-40B4-BE49-F238E27FC236}">
                <a16:creationId xmlns="" xmlns:a16="http://schemas.microsoft.com/office/drawing/2014/main" id="{55CA9B99-4A01-40A9-BD41-746102FD05FA}"/>
              </a:ext>
            </a:extLst>
          </p:cNvPr>
          <p:cNvSpPr/>
          <p:nvPr/>
        </p:nvSpPr>
        <p:spPr>
          <a:xfrm>
            <a:off x="1230499" y="781560"/>
            <a:ext cx="2413752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Средний балл ЕГЭ</a:t>
            </a:r>
          </a:p>
        </p:txBody>
      </p:sp>
      <p:sp>
        <p:nvSpPr>
          <p:cNvPr id="68" name="Скругленный прямоугольник 56">
            <a:extLst>
              <a:ext uri="{FF2B5EF4-FFF2-40B4-BE49-F238E27FC236}">
                <a16:creationId xmlns="" xmlns:a16="http://schemas.microsoft.com/office/drawing/2014/main" id="{EEEED12F-4613-488E-8302-E8E4C26B2656}"/>
              </a:ext>
            </a:extLst>
          </p:cNvPr>
          <p:cNvSpPr/>
          <p:nvPr/>
        </p:nvSpPr>
        <p:spPr>
          <a:xfrm>
            <a:off x="1230499" y="1128088"/>
            <a:ext cx="2413752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% приема на КЦП отчетного года</a:t>
            </a:r>
          </a:p>
        </p:txBody>
      </p:sp>
      <p:cxnSp>
        <p:nvCxnSpPr>
          <p:cNvPr id="79" name="Straight Connector 59">
            <a:extLst>
              <a:ext uri="{FF2B5EF4-FFF2-40B4-BE49-F238E27FC236}">
                <a16:creationId xmlns="" xmlns:a16="http://schemas.microsoft.com/office/drawing/2014/main" id="{F59E323F-CBA3-49FE-A3EF-52E82404A1A1}"/>
              </a:ext>
            </a:extLst>
          </p:cNvPr>
          <p:cNvCxnSpPr>
            <a:cxnSpLocks/>
          </p:cNvCxnSpPr>
          <p:nvPr/>
        </p:nvCxnSpPr>
        <p:spPr>
          <a:xfrm>
            <a:off x="1081234" y="781560"/>
            <a:ext cx="0" cy="999923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D8643E0-1657-43DD-BF0F-56D91E37BCCF}"/>
              </a:ext>
            </a:extLst>
          </p:cNvPr>
          <p:cNvSpPr txBox="1"/>
          <p:nvPr/>
        </p:nvSpPr>
        <p:spPr>
          <a:xfrm>
            <a:off x="4364332" y="774038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- 40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FBBBBE28-384F-4032-A2A9-FA995FB71A3C}"/>
              </a:ext>
            </a:extLst>
          </p:cNvPr>
          <p:cNvSpPr txBox="1"/>
          <p:nvPr/>
        </p:nvSpPr>
        <p:spPr>
          <a:xfrm>
            <a:off x="4364332" y="939945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- 100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680B39F-E733-4428-BACB-EBB8AFE67739}"/>
              </a:ext>
            </a:extLst>
          </p:cNvPr>
          <p:cNvSpPr txBox="1"/>
          <p:nvPr/>
        </p:nvSpPr>
        <p:spPr>
          <a:xfrm>
            <a:off x="4364332" y="1123872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- 80%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0574224B-5D2E-4EE6-ABB8-BC583D7FDB17}"/>
              </a:ext>
            </a:extLst>
          </p:cNvPr>
          <p:cNvSpPr txBox="1"/>
          <p:nvPr/>
        </p:nvSpPr>
        <p:spPr>
          <a:xfrm>
            <a:off x="4364332" y="1289779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- 100%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C97EF79C-6BC1-4C77-BBC8-150E698B5EA2}"/>
              </a:ext>
            </a:extLst>
          </p:cNvPr>
          <p:cNvSpPr txBox="1"/>
          <p:nvPr/>
        </p:nvSpPr>
        <p:spPr>
          <a:xfrm>
            <a:off x="5281626" y="767332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6486E"/>
                </a:solidFill>
                <a:ea typeface="Corbel" charset="0"/>
                <a:cs typeface="Corbel" charset="0"/>
              </a:rPr>
              <a:t>23</a:t>
            </a:r>
            <a:endParaRPr lang="ru-RU" sz="1400" dirty="0">
              <a:solidFill>
                <a:srgbClr val="96486E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4D727020-5FCA-436E-B4E5-3598A30946A6}"/>
              </a:ext>
            </a:extLst>
          </p:cNvPr>
          <p:cNvSpPr txBox="1"/>
          <p:nvPr/>
        </p:nvSpPr>
        <p:spPr>
          <a:xfrm>
            <a:off x="5281626" y="1115607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6486E"/>
                </a:solidFill>
                <a:ea typeface="Corbel" charset="0"/>
                <a:cs typeface="Corbel" charset="0"/>
              </a:rPr>
              <a:t>3</a:t>
            </a:r>
            <a:endParaRPr lang="ru-RU" sz="1400" dirty="0">
              <a:solidFill>
                <a:srgbClr val="96486E"/>
              </a:solidFill>
            </a:endParaRPr>
          </a:p>
        </p:txBody>
      </p:sp>
      <p:sp>
        <p:nvSpPr>
          <p:cNvPr id="87" name="Скругленный прямоугольник 56">
            <a:extLst>
              <a:ext uri="{FF2B5EF4-FFF2-40B4-BE49-F238E27FC236}">
                <a16:creationId xmlns="" xmlns:a16="http://schemas.microsoft.com/office/drawing/2014/main" id="{F38B46DD-6231-4309-9C0E-CF5775715A5B}"/>
              </a:ext>
            </a:extLst>
          </p:cNvPr>
          <p:cNvSpPr/>
          <p:nvPr/>
        </p:nvSpPr>
        <p:spPr>
          <a:xfrm>
            <a:off x="1230499" y="1486592"/>
            <a:ext cx="2413752" cy="304220"/>
          </a:xfrm>
          <a:prstGeom prst="roundRect">
            <a:avLst>
              <a:gd name="adj" fmla="val 13653"/>
            </a:avLst>
          </a:prstGeom>
          <a:ln w="9525">
            <a:solidFill>
              <a:srgbClr val="96486E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rgbClr val="96486E"/>
                </a:solidFill>
                <a:latin typeface="Corbel" panose="020B0503020204020204" pitchFamily="34" charset="0"/>
              </a:rPr>
              <a:t>% приема по квоте целевого приема</a:t>
            </a:r>
            <a:br>
              <a:rPr lang="ru-RU" sz="900" b="1" dirty="0">
                <a:solidFill>
                  <a:srgbClr val="96486E"/>
                </a:solidFill>
                <a:latin typeface="Corbel" panose="020B0503020204020204" pitchFamily="34" charset="0"/>
              </a:rPr>
            </a:br>
            <a:r>
              <a:rPr lang="ru-RU" sz="900" b="1" dirty="0">
                <a:solidFill>
                  <a:srgbClr val="96486E"/>
                </a:solidFill>
                <a:latin typeface="Corbel" panose="020B0503020204020204" pitchFamily="34" charset="0"/>
              </a:rPr>
              <a:t>(от приема в целом)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8138C020-647F-4199-8682-A4A204909BE7}"/>
              </a:ext>
            </a:extLst>
          </p:cNvPr>
          <p:cNvSpPr txBox="1"/>
          <p:nvPr/>
        </p:nvSpPr>
        <p:spPr>
          <a:xfrm>
            <a:off x="4364332" y="1482376"/>
            <a:ext cx="814879" cy="13320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rgbClr val="5D8AA1"/>
                </a:solidFill>
              </a:defRPr>
            </a:lvl1pPr>
          </a:lstStyle>
          <a:p>
            <a:r>
              <a:rPr lang="en-US" dirty="0">
                <a:solidFill>
                  <a:srgbClr val="96486E"/>
                </a:solidFill>
              </a:rPr>
              <a:t>min</a:t>
            </a:r>
            <a:r>
              <a:rPr lang="ru-RU" dirty="0">
                <a:solidFill>
                  <a:srgbClr val="96486E"/>
                </a:solidFill>
              </a:rPr>
              <a:t> - 0%</a:t>
            </a:r>
            <a:endParaRPr lang="en-ZA" dirty="0">
              <a:solidFill>
                <a:srgbClr val="96486E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53275704-78FA-4CD3-8F75-0BCD601094B4}"/>
              </a:ext>
            </a:extLst>
          </p:cNvPr>
          <p:cNvSpPr txBox="1"/>
          <p:nvPr/>
        </p:nvSpPr>
        <p:spPr>
          <a:xfrm>
            <a:off x="4364332" y="1648283"/>
            <a:ext cx="814879" cy="13320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rgbClr val="5D8AA1"/>
                </a:solidFill>
              </a:defRPr>
            </a:lvl1pPr>
          </a:lstStyle>
          <a:p>
            <a:r>
              <a:rPr lang="en-US" dirty="0">
                <a:solidFill>
                  <a:srgbClr val="96486E"/>
                </a:solidFill>
              </a:rPr>
              <a:t>max</a:t>
            </a:r>
            <a:r>
              <a:rPr lang="ru-RU" dirty="0">
                <a:solidFill>
                  <a:srgbClr val="96486E"/>
                </a:solidFill>
              </a:rPr>
              <a:t> - 50%</a:t>
            </a:r>
            <a:endParaRPr lang="en-ZA" dirty="0">
              <a:solidFill>
                <a:srgbClr val="96486E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1C57F7E7-A66D-45AB-B4F5-248B1C3E73FF}"/>
              </a:ext>
            </a:extLst>
          </p:cNvPr>
          <p:cNvSpPr txBox="1"/>
          <p:nvPr/>
        </p:nvSpPr>
        <p:spPr>
          <a:xfrm>
            <a:off x="5281626" y="1474111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96486E"/>
                </a:solidFill>
                <a:ea typeface="Corbel" charset="0"/>
                <a:cs typeface="Corbel" charset="0"/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661ADBBB-B426-404D-9B21-9ACD967D0048}"/>
              </a:ext>
            </a:extLst>
          </p:cNvPr>
          <p:cNvSpPr/>
          <p:nvPr/>
        </p:nvSpPr>
        <p:spPr>
          <a:xfrm>
            <a:off x="154641" y="880112"/>
            <a:ext cx="850134" cy="3374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показатели приема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993F6CA6-1645-4643-92BE-2AAE64976B7B}"/>
              </a:ext>
            </a:extLst>
          </p:cNvPr>
          <p:cNvSpPr txBox="1"/>
          <p:nvPr/>
        </p:nvSpPr>
        <p:spPr>
          <a:xfrm>
            <a:off x="351502" y="1234258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30</a:t>
            </a:r>
            <a:endParaRPr lang="ru-RU" sz="1400" dirty="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342218AB-17B1-47D6-B121-9596069AD224}"/>
              </a:ext>
            </a:extLst>
          </p:cNvPr>
          <p:cNvSpPr txBox="1"/>
          <p:nvPr/>
        </p:nvSpPr>
        <p:spPr>
          <a:xfrm>
            <a:off x="4378649" y="1915704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- 0%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801A11E-E22B-459F-85D6-0C7681EE27B1}"/>
              </a:ext>
            </a:extLst>
          </p:cNvPr>
          <p:cNvSpPr txBox="1"/>
          <p:nvPr/>
        </p:nvSpPr>
        <p:spPr>
          <a:xfrm>
            <a:off x="4378649" y="2081611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- 100%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966ED96F-DD10-4562-8DA0-89C252DAC3B7}"/>
              </a:ext>
            </a:extLst>
          </p:cNvPr>
          <p:cNvSpPr txBox="1"/>
          <p:nvPr/>
        </p:nvSpPr>
        <p:spPr>
          <a:xfrm>
            <a:off x="3723493" y="774038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очная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75A4DD33-07C4-4E93-9A57-D1DD5F132EC0}"/>
              </a:ext>
            </a:extLst>
          </p:cNvPr>
          <p:cNvSpPr txBox="1"/>
          <p:nvPr/>
        </p:nvSpPr>
        <p:spPr>
          <a:xfrm>
            <a:off x="3723493" y="1130644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все формы</a:t>
            </a:r>
            <a:endParaRPr lang="en-ZA" dirty="0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8255C6F0-83E4-4E20-937F-BF678A6843B0}"/>
              </a:ext>
            </a:extLst>
          </p:cNvPr>
          <p:cNvSpPr txBox="1"/>
          <p:nvPr/>
        </p:nvSpPr>
        <p:spPr>
          <a:xfrm>
            <a:off x="3723493" y="1912187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-</a:t>
            </a:r>
            <a:endParaRPr lang="en-ZA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CCF823B2-B754-4E65-9DA1-FDBBDCCBD6F5}"/>
              </a:ext>
            </a:extLst>
          </p:cNvPr>
          <p:cNvSpPr txBox="1"/>
          <p:nvPr/>
        </p:nvSpPr>
        <p:spPr>
          <a:xfrm>
            <a:off x="3730393" y="1487609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очная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362DB9A0-78F3-4131-8558-1DDFC09913D7}"/>
              </a:ext>
            </a:extLst>
          </p:cNvPr>
          <p:cNvSpPr txBox="1"/>
          <p:nvPr/>
        </p:nvSpPr>
        <p:spPr>
          <a:xfrm>
            <a:off x="3723493" y="2266719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привед.</a:t>
            </a:r>
            <a:endParaRPr lang="en-ZA" dirty="0"/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97958AA5-2550-45DA-9CDC-6B3C97A0121D}"/>
              </a:ext>
            </a:extLst>
          </p:cNvPr>
          <p:cNvSpPr txBox="1"/>
          <p:nvPr/>
        </p:nvSpPr>
        <p:spPr>
          <a:xfrm>
            <a:off x="3730393" y="2701087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очная</a:t>
            </a:r>
            <a:endParaRPr lang="en-ZA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B272E848-156C-498D-B06B-D208F21C10CD}"/>
              </a:ext>
            </a:extLst>
          </p:cNvPr>
          <p:cNvSpPr txBox="1"/>
          <p:nvPr/>
        </p:nvSpPr>
        <p:spPr>
          <a:xfrm>
            <a:off x="3730393" y="3054186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очная</a:t>
            </a:r>
            <a:endParaRPr lang="en-ZA" dirty="0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89A44B4E-8AAD-4A79-8419-5FA550C56DB9}"/>
              </a:ext>
            </a:extLst>
          </p:cNvPr>
          <p:cNvSpPr txBox="1"/>
          <p:nvPr/>
        </p:nvSpPr>
        <p:spPr>
          <a:xfrm>
            <a:off x="3723493" y="3501836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-</a:t>
            </a:r>
            <a:endParaRPr lang="en-ZA" dirty="0"/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3AD96A12-16D2-49DB-B611-24BD2C9435C1}"/>
              </a:ext>
            </a:extLst>
          </p:cNvPr>
          <p:cNvSpPr txBox="1"/>
          <p:nvPr/>
        </p:nvSpPr>
        <p:spPr>
          <a:xfrm>
            <a:off x="3730393" y="3849293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-</a:t>
            </a:r>
            <a:endParaRPr lang="en-ZA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18EE4158-F8D0-458B-A8B8-4CE13DBC68C0}"/>
              </a:ext>
            </a:extLst>
          </p:cNvPr>
          <p:cNvSpPr txBox="1"/>
          <p:nvPr/>
        </p:nvSpPr>
        <p:spPr>
          <a:xfrm>
            <a:off x="3723493" y="4196750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привед.</a:t>
            </a:r>
            <a:endParaRPr lang="en-ZA" dirty="0"/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65986197-B5ED-4B26-8343-2D326E62A230}"/>
              </a:ext>
            </a:extLst>
          </p:cNvPr>
          <p:cNvSpPr txBox="1"/>
          <p:nvPr/>
        </p:nvSpPr>
        <p:spPr>
          <a:xfrm>
            <a:off x="3730393" y="4549137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привед.</a:t>
            </a:r>
            <a:endParaRPr lang="en-ZA" dirty="0"/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9C25DA8F-7399-4EE5-A148-6450A82CAC13}"/>
              </a:ext>
            </a:extLst>
          </p:cNvPr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18</a:t>
            </a:r>
          </a:p>
        </p:txBody>
      </p:sp>
      <p:pic>
        <p:nvPicPr>
          <p:cNvPr id="106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CF9A04A7-5FED-4710-803F-D170EC6CF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Скругленный прямоугольник 56">
            <a:extLst>
              <a:ext uri="{FF2B5EF4-FFF2-40B4-BE49-F238E27FC236}">
                <a16:creationId xmlns="" xmlns:a16="http://schemas.microsoft.com/office/drawing/2014/main" id="{25352035-B63A-43DD-AA8E-AB1A1F5B7BAB}"/>
              </a:ext>
            </a:extLst>
          </p:cNvPr>
          <p:cNvSpPr/>
          <p:nvPr/>
        </p:nvSpPr>
        <p:spPr>
          <a:xfrm>
            <a:off x="6003233" y="1910591"/>
            <a:ext cx="2437736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Масштаб реализации «верхнеуровневых» программ</a:t>
            </a:r>
          </a:p>
        </p:txBody>
      </p:sp>
      <p:sp>
        <p:nvSpPr>
          <p:cNvPr id="107" name="Правая фигурная скобка 106">
            <a:extLst>
              <a:ext uri="{FF2B5EF4-FFF2-40B4-BE49-F238E27FC236}">
                <a16:creationId xmlns="" xmlns:a16="http://schemas.microsoft.com/office/drawing/2014/main" id="{14B28B5D-2A48-4BB0-8C7C-1C68E61AD9D9}"/>
              </a:ext>
            </a:extLst>
          </p:cNvPr>
          <p:cNvSpPr/>
          <p:nvPr/>
        </p:nvSpPr>
        <p:spPr>
          <a:xfrm rot="10800000">
            <a:off x="5749298" y="1904192"/>
            <a:ext cx="178627" cy="1025888"/>
          </a:xfrm>
          <a:prstGeom prst="rightBrace">
            <a:avLst>
              <a:gd name="adj1" fmla="val 109936"/>
              <a:gd name="adj2" fmla="val 50000"/>
            </a:avLst>
          </a:prstGeom>
          <a:ln w="12700">
            <a:solidFill>
              <a:srgbClr val="449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кругленный прямоугольник 56">
            <a:extLst>
              <a:ext uri="{FF2B5EF4-FFF2-40B4-BE49-F238E27FC236}">
                <a16:creationId xmlns="" xmlns:a16="http://schemas.microsoft.com/office/drawing/2014/main" id="{7AC22199-9D29-4BCE-A92A-23FB5B17D868}"/>
              </a:ext>
            </a:extLst>
          </p:cNvPr>
          <p:cNvSpPr/>
          <p:nvPr/>
        </p:nvSpPr>
        <p:spPr>
          <a:xfrm>
            <a:off x="6003233" y="2263975"/>
            <a:ext cx="2437736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Масштаб реализации программ ДПО</a:t>
            </a:r>
          </a:p>
        </p:txBody>
      </p:sp>
      <p:sp>
        <p:nvSpPr>
          <p:cNvPr id="109" name="Скругленный прямоугольник 56">
            <a:extLst>
              <a:ext uri="{FF2B5EF4-FFF2-40B4-BE49-F238E27FC236}">
                <a16:creationId xmlns="" xmlns:a16="http://schemas.microsoft.com/office/drawing/2014/main" id="{D07E10BA-7AC7-4630-8A28-5F66068DE301}"/>
              </a:ext>
            </a:extLst>
          </p:cNvPr>
          <p:cNvSpPr/>
          <p:nvPr/>
        </p:nvSpPr>
        <p:spPr>
          <a:xfrm>
            <a:off x="6003233" y="2628584"/>
            <a:ext cx="2437736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Доля целевого обучения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E0193C0D-F31B-4878-8949-30D07DD40222}"/>
              </a:ext>
            </a:extLst>
          </p:cNvPr>
          <p:cNvSpPr txBox="1"/>
          <p:nvPr/>
        </p:nvSpPr>
        <p:spPr>
          <a:xfrm>
            <a:off x="8514226" y="1917615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6486E"/>
                </a:solidFill>
                <a:ea typeface="Corbel" charset="0"/>
                <a:cs typeface="Corbel" charset="0"/>
              </a:rPr>
              <a:t>6</a:t>
            </a:r>
            <a:endParaRPr lang="ru-RU" sz="1400" dirty="0">
              <a:solidFill>
                <a:srgbClr val="96486E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EFA736EF-5A03-4A6A-A348-7B04EE90E03E}"/>
              </a:ext>
            </a:extLst>
          </p:cNvPr>
          <p:cNvSpPr txBox="1"/>
          <p:nvPr/>
        </p:nvSpPr>
        <p:spPr>
          <a:xfrm>
            <a:off x="8514226" y="2262446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6486E"/>
                </a:solidFill>
                <a:ea typeface="Corbel" charset="0"/>
                <a:cs typeface="Corbel" charset="0"/>
              </a:rPr>
              <a:t>6</a:t>
            </a:r>
            <a:endParaRPr lang="ru-RU" sz="1400" dirty="0">
              <a:solidFill>
                <a:srgbClr val="96486E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A343BFBF-2502-4251-9424-879842F36271}"/>
              </a:ext>
            </a:extLst>
          </p:cNvPr>
          <p:cNvSpPr txBox="1"/>
          <p:nvPr/>
        </p:nvSpPr>
        <p:spPr>
          <a:xfrm>
            <a:off x="8513885" y="2626953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6486E"/>
                </a:solidFill>
                <a:ea typeface="Corbel" charset="0"/>
                <a:cs typeface="Corbel" charset="0"/>
              </a:rPr>
              <a:t>6</a:t>
            </a:r>
            <a:endParaRPr lang="ru-RU" sz="1400" dirty="0">
              <a:solidFill>
                <a:srgbClr val="96486E"/>
              </a:solidFill>
            </a:endParaRPr>
          </a:p>
        </p:txBody>
      </p:sp>
      <p:grpSp>
        <p:nvGrpSpPr>
          <p:cNvPr id="113" name="Группа 112">
            <a:extLst>
              <a:ext uri="{FF2B5EF4-FFF2-40B4-BE49-F238E27FC236}">
                <a16:creationId xmlns="" xmlns:a16="http://schemas.microsoft.com/office/drawing/2014/main" id="{ED766C34-48C4-4FA6-933C-F818881430E7}"/>
              </a:ext>
            </a:extLst>
          </p:cNvPr>
          <p:cNvGrpSpPr/>
          <p:nvPr/>
        </p:nvGrpSpPr>
        <p:grpSpPr>
          <a:xfrm>
            <a:off x="5899291" y="3850156"/>
            <a:ext cx="3026047" cy="581945"/>
            <a:chOff x="4135394" y="881062"/>
            <a:chExt cx="3299295" cy="581945"/>
          </a:xfrm>
        </p:grpSpPr>
        <p:sp>
          <p:nvSpPr>
            <p:cNvPr id="114" name="Стрелка вправо 59">
              <a:extLst>
                <a:ext uri="{FF2B5EF4-FFF2-40B4-BE49-F238E27FC236}">
                  <a16:creationId xmlns="" xmlns:a16="http://schemas.microsoft.com/office/drawing/2014/main" id="{D290F68D-0B93-472B-A7CA-F963537AEC6F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5" name="Заголовок 1">
              <a:extLst>
                <a:ext uri="{FF2B5EF4-FFF2-40B4-BE49-F238E27FC236}">
                  <a16:creationId xmlns="" xmlns:a16="http://schemas.microsoft.com/office/drawing/2014/main" id="{ADA3730F-B4D9-4126-B533-CF8482B47033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2976715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Распределение весов показателей развития, отраслевых показателей устанавливаются с учетом предложений Центров ответственности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50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648591" y="0"/>
            <a:ext cx="5193613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ИНТЕГРАЛЬНАЯ ОЦЕНКА ЗАЯВОК: 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БАЗОВЫЕ ОТРАСЛЕВЫЕ ПОКАЗАТЕЛИ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="" xmlns:a16="http://schemas.microsoft.com/office/drawing/2014/main" id="{5405BB64-007B-4CBD-9017-758F929820BA}"/>
                  </a:ext>
                </a:extLst>
              </p:cNvPr>
              <p:cNvSpPr/>
              <p:nvPr/>
            </p:nvSpPr>
            <p:spPr>
              <a:xfrm>
                <a:off x="2644210" y="880081"/>
                <a:ext cx="2254838" cy="353578"/>
              </a:xfrm>
              <a:prstGeom prst="roundRect">
                <a:avLst/>
              </a:prstGeom>
              <a:ln w="9525">
                <a:solidFill>
                  <a:srgbClr val="4493A9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Обучающиеся (м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г+орд+асп)</m:t>
                          </m:r>
                        </m:num>
                        <m:den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Обучающиеся (б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ак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спец)</m:t>
                          </m:r>
                        </m:den>
                      </m:f>
                    </m:oMath>
                  </m:oMathPara>
                </a14:m>
                <a:endPara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5405BB64-007B-4CBD-9017-758F92982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10" y="880081"/>
                <a:ext cx="2254838" cy="353578"/>
              </a:xfrm>
              <a:prstGeom prst="roundRect">
                <a:avLst/>
              </a:prstGeom>
              <a:blipFill>
                <a:blip r:embed="rId3"/>
                <a:stretch>
                  <a:fillRect b="-5000"/>
                </a:stretch>
              </a:blipFill>
              <a:ln w="9525">
                <a:solidFill>
                  <a:srgbClr val="4493A9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6B410388-ECA7-4367-A368-67638E6796D8}"/>
              </a:ext>
            </a:extLst>
          </p:cNvPr>
          <p:cNvSpPr/>
          <p:nvPr/>
        </p:nvSpPr>
        <p:spPr>
          <a:xfrm>
            <a:off x="693682" y="880081"/>
            <a:ext cx="1695393" cy="1232953"/>
          </a:xfrm>
          <a:prstGeom prst="roundRect">
            <a:avLst/>
          </a:prstGeom>
          <a:noFill/>
          <a:ln w="12700">
            <a:solidFill>
              <a:srgbClr val="964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Показатели, характеризующие масштаб реализации программ более высокого уровня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EA9DA4E-FE42-46E5-A204-39B8BB941177}"/>
              </a:ext>
            </a:extLst>
          </p:cNvPr>
          <p:cNvSpPr txBox="1"/>
          <p:nvPr/>
        </p:nvSpPr>
        <p:spPr>
          <a:xfrm>
            <a:off x="6003430" y="877762"/>
            <a:ext cx="1213070" cy="3528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здравоохранение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8078B21-9403-46DF-AD8C-3DFE56AA666F}"/>
              </a:ext>
            </a:extLst>
          </p:cNvPr>
          <p:cNvSpPr txBox="1"/>
          <p:nvPr/>
        </p:nvSpPr>
        <p:spPr>
          <a:xfrm>
            <a:off x="5999804" y="1284448"/>
            <a:ext cx="1213070" cy="343488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искусство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C54D84-9D17-4E82-B1B4-A0F8EB736B1C}"/>
              </a:ext>
            </a:extLst>
          </p:cNvPr>
          <p:cNvSpPr txBox="1"/>
          <p:nvPr/>
        </p:nvSpPr>
        <p:spPr>
          <a:xfrm>
            <a:off x="5999804" y="1697130"/>
            <a:ext cx="1213070" cy="356966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прочие УГСН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0A07DAAC-07CF-481C-ACD1-5122BAEE0787}"/>
              </a:ext>
            </a:extLst>
          </p:cNvPr>
          <p:cNvSpPr/>
          <p:nvPr/>
        </p:nvSpPr>
        <p:spPr>
          <a:xfrm>
            <a:off x="693683" y="2293573"/>
            <a:ext cx="1695393" cy="1234800"/>
          </a:xfrm>
          <a:prstGeom prst="roundRect">
            <a:avLst/>
          </a:prstGeom>
          <a:noFill/>
          <a:ln w="12700">
            <a:solidFill>
              <a:srgbClr val="964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Показатели, характеризующие масштаб реализации </a:t>
            </a:r>
            <a:br>
              <a:rPr lang="ru-RU" sz="1000" dirty="0">
                <a:solidFill>
                  <a:srgbClr val="96486E"/>
                </a:solidFill>
              </a:rPr>
            </a:br>
            <a:r>
              <a:rPr lang="ru-RU" sz="1000" dirty="0">
                <a:solidFill>
                  <a:srgbClr val="96486E"/>
                </a:solidFill>
              </a:rPr>
              <a:t>программ ДПО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73F2AA0C-42C6-4292-8EBA-EC528A61167A}"/>
              </a:ext>
            </a:extLst>
          </p:cNvPr>
          <p:cNvSpPr/>
          <p:nvPr/>
        </p:nvSpPr>
        <p:spPr>
          <a:xfrm>
            <a:off x="693682" y="3707065"/>
            <a:ext cx="1695393" cy="637703"/>
          </a:xfrm>
          <a:prstGeom prst="roundRect">
            <a:avLst/>
          </a:prstGeom>
          <a:noFill/>
          <a:ln w="12700">
            <a:solidFill>
              <a:srgbClr val="964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Доля обучающихся по договорам о целевом обучении в приведенном контингенте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94C24EF-50BB-4046-B31A-A6DD2C648A98}"/>
              </a:ext>
            </a:extLst>
          </p:cNvPr>
          <p:cNvSpPr txBox="1"/>
          <p:nvPr/>
        </p:nvSpPr>
        <p:spPr>
          <a:xfrm>
            <a:off x="5999804" y="3814338"/>
            <a:ext cx="1213070" cy="343489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по УГСН (НПС)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3F8121A-CAD1-4A93-987F-E6E0166D9B93}"/>
              </a:ext>
            </a:extLst>
          </p:cNvPr>
          <p:cNvSpPr txBox="1"/>
          <p:nvPr/>
        </p:nvSpPr>
        <p:spPr>
          <a:xfrm>
            <a:off x="7328156" y="912032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- 0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168CA78-C122-448B-BB0F-DDAA87AC80BA}"/>
              </a:ext>
            </a:extLst>
          </p:cNvPr>
          <p:cNvSpPr txBox="1"/>
          <p:nvPr/>
        </p:nvSpPr>
        <p:spPr>
          <a:xfrm>
            <a:off x="7328156" y="1077939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0,25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A70AD37-F04E-4E7B-89DC-5C63A9DEEB48}"/>
              </a:ext>
            </a:extLst>
          </p:cNvPr>
          <p:cNvSpPr txBox="1"/>
          <p:nvPr/>
        </p:nvSpPr>
        <p:spPr>
          <a:xfrm>
            <a:off x="7322717" y="1306027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- 0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9F04C71-740D-40C2-B542-B8C55763C727}"/>
              </a:ext>
            </a:extLst>
          </p:cNvPr>
          <p:cNvSpPr txBox="1"/>
          <p:nvPr/>
        </p:nvSpPr>
        <p:spPr>
          <a:xfrm>
            <a:off x="7322717" y="1471934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0,25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9FEDEC5-41DB-43A1-B243-026852E9726F}"/>
              </a:ext>
            </a:extLst>
          </p:cNvPr>
          <p:cNvSpPr txBox="1"/>
          <p:nvPr/>
        </p:nvSpPr>
        <p:spPr>
          <a:xfrm>
            <a:off x="7322717" y="1725929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- 0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CBC3EEF-281E-4C1A-830F-57B88262EF42}"/>
              </a:ext>
            </a:extLst>
          </p:cNvPr>
          <p:cNvSpPr txBox="1"/>
          <p:nvPr/>
        </p:nvSpPr>
        <p:spPr>
          <a:xfrm>
            <a:off x="7322717" y="1891836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0,25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ABBD24D-3EB8-4585-8E58-7C2906AA4E35}"/>
              </a:ext>
            </a:extLst>
          </p:cNvPr>
          <p:cNvSpPr txBox="1"/>
          <p:nvPr/>
        </p:nvSpPr>
        <p:spPr>
          <a:xfrm>
            <a:off x="7322718" y="3122917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- 0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3C0F916-DBF2-4FB7-AE77-C41CB4395D47}"/>
              </a:ext>
            </a:extLst>
          </p:cNvPr>
          <p:cNvSpPr txBox="1"/>
          <p:nvPr/>
        </p:nvSpPr>
        <p:spPr>
          <a:xfrm>
            <a:off x="7322718" y="3288824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0,2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29626E7-EDD8-4442-889E-547A8B91E85C}"/>
              </a:ext>
            </a:extLst>
          </p:cNvPr>
          <p:cNvSpPr txBox="1"/>
          <p:nvPr/>
        </p:nvSpPr>
        <p:spPr>
          <a:xfrm>
            <a:off x="7322717" y="3825560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- 0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F0B0FE0-A550-4C33-830C-1F9514FB6B87}"/>
              </a:ext>
            </a:extLst>
          </p:cNvPr>
          <p:cNvSpPr txBox="1"/>
          <p:nvPr/>
        </p:nvSpPr>
        <p:spPr>
          <a:xfrm>
            <a:off x="7322717" y="3991467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0,5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24B7D2F-E459-4270-B0E1-2C959371EB26}"/>
              </a:ext>
            </a:extLst>
          </p:cNvPr>
          <p:cNvSpPr txBox="1"/>
          <p:nvPr/>
        </p:nvSpPr>
        <p:spPr>
          <a:xfrm>
            <a:off x="5999804" y="3093894"/>
            <a:ext cx="1213070" cy="354103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прочие УГСН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9BFD852-88F7-4EE9-8854-F32E11FCA5FF}"/>
              </a:ext>
            </a:extLst>
          </p:cNvPr>
          <p:cNvSpPr txBox="1"/>
          <p:nvPr/>
        </p:nvSpPr>
        <p:spPr>
          <a:xfrm>
            <a:off x="5992344" y="2687208"/>
            <a:ext cx="1213070" cy="3528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искусство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8F439FB-CF55-4474-AD00-93D9219D6973}"/>
              </a:ext>
            </a:extLst>
          </p:cNvPr>
          <p:cNvSpPr txBox="1"/>
          <p:nvPr/>
        </p:nvSpPr>
        <p:spPr>
          <a:xfrm>
            <a:off x="5999804" y="2282985"/>
            <a:ext cx="1213070" cy="348191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здравоохранение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98F81A0-88E4-46C6-85F3-7A38492693DD}"/>
              </a:ext>
            </a:extLst>
          </p:cNvPr>
          <p:cNvSpPr txBox="1"/>
          <p:nvPr/>
        </p:nvSpPr>
        <p:spPr>
          <a:xfrm>
            <a:off x="7315257" y="2705129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- 0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82D14C3-767F-4720-A646-C7BEF48CAEC7}"/>
              </a:ext>
            </a:extLst>
          </p:cNvPr>
          <p:cNvSpPr txBox="1"/>
          <p:nvPr/>
        </p:nvSpPr>
        <p:spPr>
          <a:xfrm>
            <a:off x="7315257" y="2871036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0,2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E4FA0DF3-BF5C-477B-A1D1-ED21A2C52999}"/>
              </a:ext>
            </a:extLst>
          </p:cNvPr>
          <p:cNvSpPr txBox="1"/>
          <p:nvPr/>
        </p:nvSpPr>
        <p:spPr>
          <a:xfrm>
            <a:off x="7322717" y="2299334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- 0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0553557-6FDA-4529-A322-B7F6F7D15081}"/>
              </a:ext>
            </a:extLst>
          </p:cNvPr>
          <p:cNvSpPr txBox="1"/>
          <p:nvPr/>
        </p:nvSpPr>
        <p:spPr>
          <a:xfrm>
            <a:off x="7322717" y="2465241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0,2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EA90B8A-8CF9-4508-94E7-B3A0B2E21085}"/>
              </a:ext>
            </a:extLst>
          </p:cNvPr>
          <p:cNvSpPr txBox="1"/>
          <p:nvPr/>
        </p:nvSpPr>
        <p:spPr>
          <a:xfrm>
            <a:off x="4940561" y="880081"/>
            <a:ext cx="1009465" cy="34539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приведенный контингент</a:t>
            </a:r>
            <a:endParaRPr lang="en-ZA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: скругленные углы 71">
                <a:extLst>
                  <a:ext uri="{FF2B5EF4-FFF2-40B4-BE49-F238E27FC236}">
                    <a16:creationId xmlns="" xmlns:a16="http://schemas.microsoft.com/office/drawing/2014/main" id="{37911202-827D-4688-B0D1-F001F9D4358F}"/>
                  </a:ext>
                </a:extLst>
              </p:cNvPr>
              <p:cNvSpPr/>
              <p:nvPr/>
            </p:nvSpPr>
            <p:spPr>
              <a:xfrm>
                <a:off x="2644210" y="1287337"/>
                <a:ext cx="2254838" cy="353578"/>
              </a:xfrm>
              <a:prstGeom prst="roundRect">
                <a:avLst/>
              </a:prstGeom>
              <a:ln w="9525">
                <a:solidFill>
                  <a:srgbClr val="4493A9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Обучающиеся (м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г+асс+асп)</m:t>
                          </m:r>
                        </m:num>
                        <m:den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Обучающиеся (б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ак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спец)</m:t>
                          </m:r>
                        </m:den>
                      </m:f>
                    </m:oMath>
                  </m:oMathPara>
                </a14:m>
                <a:endPara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2" name="Прямоугольник: скругленные углы 71">
                <a:extLst>
                  <a:ext uri="{FF2B5EF4-FFF2-40B4-BE49-F238E27FC236}">
                    <a16:creationId xmlns:a16="http://schemas.microsoft.com/office/drawing/2014/main" id="{37911202-827D-4688-B0D1-F001F9D43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10" y="1287337"/>
                <a:ext cx="2254838" cy="353578"/>
              </a:xfrm>
              <a:prstGeom prst="roundRect">
                <a:avLst/>
              </a:prstGeom>
              <a:blipFill>
                <a:blip r:embed="rId4"/>
                <a:stretch>
                  <a:fillRect b="-5000"/>
                </a:stretch>
              </a:blipFill>
              <a:ln w="9525">
                <a:solidFill>
                  <a:srgbClr val="4493A9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F25752A-2B4A-4FDE-90D7-E6140A309736}"/>
              </a:ext>
            </a:extLst>
          </p:cNvPr>
          <p:cNvSpPr txBox="1"/>
          <p:nvPr/>
        </p:nvSpPr>
        <p:spPr>
          <a:xfrm>
            <a:off x="4940561" y="1287337"/>
            <a:ext cx="1009465" cy="34539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приведенный контингент</a:t>
            </a:r>
            <a:endParaRPr lang="en-ZA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: скругленные углы 73">
                <a:extLst>
                  <a:ext uri="{FF2B5EF4-FFF2-40B4-BE49-F238E27FC236}">
                    <a16:creationId xmlns="" xmlns:a16="http://schemas.microsoft.com/office/drawing/2014/main" id="{E550124C-7EB0-46F6-BE9E-60082E762BF1}"/>
                  </a:ext>
                </a:extLst>
              </p:cNvPr>
              <p:cNvSpPr/>
              <p:nvPr/>
            </p:nvSpPr>
            <p:spPr>
              <a:xfrm>
                <a:off x="2639713" y="1694593"/>
                <a:ext cx="2254838" cy="353578"/>
              </a:xfrm>
              <a:prstGeom prst="roundRect">
                <a:avLst/>
              </a:prstGeom>
              <a:ln w="9525">
                <a:solidFill>
                  <a:srgbClr val="4493A9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Обучающиеся (м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г+асп)</m:t>
                          </m:r>
                        </m:num>
                        <m:den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Обучающиеся (б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ак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спец)</m:t>
                          </m:r>
                        </m:den>
                      </m:f>
                    </m:oMath>
                  </m:oMathPara>
                </a14:m>
                <a:endPara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4" name="Прямоугольник: скругленные углы 73">
                <a:extLst>
                  <a:ext uri="{FF2B5EF4-FFF2-40B4-BE49-F238E27FC236}">
                    <a16:creationId xmlns:a16="http://schemas.microsoft.com/office/drawing/2014/main" id="{E550124C-7EB0-46F6-BE9E-60082E762B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13" y="1694593"/>
                <a:ext cx="2254838" cy="353578"/>
              </a:xfrm>
              <a:prstGeom prst="roundRect">
                <a:avLst/>
              </a:prstGeom>
              <a:blipFill>
                <a:blip r:embed="rId5"/>
                <a:stretch>
                  <a:fillRect b="-5000"/>
                </a:stretch>
              </a:blipFill>
              <a:ln w="9525">
                <a:solidFill>
                  <a:srgbClr val="4493A9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2D687C6-D07E-47B6-8F73-5F1EDCB888E2}"/>
              </a:ext>
            </a:extLst>
          </p:cNvPr>
          <p:cNvSpPr txBox="1"/>
          <p:nvPr/>
        </p:nvSpPr>
        <p:spPr>
          <a:xfrm>
            <a:off x="4936064" y="1694593"/>
            <a:ext cx="1009465" cy="34539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приведенный контингент</a:t>
            </a:r>
            <a:endParaRPr lang="en-ZA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="" xmlns:a16="http://schemas.microsoft.com/office/drawing/2014/main" id="{252F995F-78E2-48D0-8BE8-30000B7D19C3}"/>
                  </a:ext>
                </a:extLst>
              </p:cNvPr>
              <p:cNvSpPr/>
              <p:nvPr/>
            </p:nvSpPr>
            <p:spPr>
              <a:xfrm>
                <a:off x="2639713" y="2288452"/>
                <a:ext cx="2254838" cy="353578"/>
              </a:xfrm>
              <a:prstGeom prst="roundRect">
                <a:avLst/>
              </a:prstGeom>
              <a:ln w="9525">
                <a:solidFill>
                  <a:srgbClr val="4493A9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Обученные ПК+Обученные ПП</m:t>
                          </m:r>
                        </m:num>
                        <m:den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Обучающиеся (б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ак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спец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+маг+орд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252F995F-78E2-48D0-8BE8-30000B7D1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13" y="2288452"/>
                <a:ext cx="2254838" cy="353578"/>
              </a:xfrm>
              <a:prstGeom prst="roundRect">
                <a:avLst/>
              </a:prstGeom>
              <a:blipFill>
                <a:blip r:embed="rId6"/>
                <a:stretch>
                  <a:fillRect b="-5000"/>
                </a:stretch>
              </a:blipFill>
              <a:ln w="9525">
                <a:solidFill>
                  <a:srgbClr val="4493A9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DFBC3788-245D-4E9E-AA74-64BDCEB77224}"/>
              </a:ext>
            </a:extLst>
          </p:cNvPr>
          <p:cNvSpPr txBox="1"/>
          <p:nvPr/>
        </p:nvSpPr>
        <p:spPr>
          <a:xfrm>
            <a:off x="4936064" y="2288452"/>
            <a:ext cx="1009465" cy="34539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приведенный контингент</a:t>
            </a:r>
            <a:endParaRPr lang="en-ZA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: скругленные углы 77">
                <a:extLst>
                  <a:ext uri="{FF2B5EF4-FFF2-40B4-BE49-F238E27FC236}">
                    <a16:creationId xmlns="" xmlns:a16="http://schemas.microsoft.com/office/drawing/2014/main" id="{9FF97FDC-AB50-41E4-AC51-9F3EEA9E3D33}"/>
                  </a:ext>
                </a:extLst>
              </p:cNvPr>
              <p:cNvSpPr/>
              <p:nvPr/>
            </p:nvSpPr>
            <p:spPr>
              <a:xfrm>
                <a:off x="2639713" y="2695916"/>
                <a:ext cx="2254838" cy="353578"/>
              </a:xfrm>
              <a:prstGeom prst="roundRect">
                <a:avLst/>
              </a:prstGeom>
              <a:ln w="9525">
                <a:solidFill>
                  <a:srgbClr val="4493A9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Обученные ПК+Обученные ПП</m:t>
                          </m:r>
                        </m:num>
                        <m:den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Обучающиеся (б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ак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спец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+маг+асс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8" name="Прямоугольник: скругленные углы 77">
                <a:extLst>
                  <a:ext uri="{FF2B5EF4-FFF2-40B4-BE49-F238E27FC236}">
                    <a16:creationId xmlns:a16="http://schemas.microsoft.com/office/drawing/2014/main" id="{9FF97FDC-AB50-41E4-AC51-9F3EEA9E3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13" y="2695916"/>
                <a:ext cx="2254838" cy="353578"/>
              </a:xfrm>
              <a:prstGeom prst="roundRect">
                <a:avLst/>
              </a:prstGeom>
              <a:blipFill>
                <a:blip r:embed="rId7"/>
                <a:stretch>
                  <a:fillRect b="-5000"/>
                </a:stretch>
              </a:blipFill>
              <a:ln w="9525">
                <a:solidFill>
                  <a:srgbClr val="4493A9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A7E10D0E-7C06-4E8D-9904-336DDFE0C35A}"/>
              </a:ext>
            </a:extLst>
          </p:cNvPr>
          <p:cNvSpPr txBox="1"/>
          <p:nvPr/>
        </p:nvSpPr>
        <p:spPr>
          <a:xfrm>
            <a:off x="4936064" y="2695916"/>
            <a:ext cx="1009465" cy="34539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приведенный контингент</a:t>
            </a:r>
            <a:endParaRPr lang="en-ZA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="" xmlns:a16="http://schemas.microsoft.com/office/drawing/2014/main" id="{5D003BE3-5842-45C9-9BF9-4BB987B149EB}"/>
                  </a:ext>
                </a:extLst>
              </p:cNvPr>
              <p:cNvSpPr/>
              <p:nvPr/>
            </p:nvSpPr>
            <p:spPr>
              <a:xfrm>
                <a:off x="2639713" y="3116398"/>
                <a:ext cx="2254838" cy="353578"/>
              </a:xfrm>
              <a:prstGeom prst="roundRect">
                <a:avLst/>
              </a:prstGeom>
              <a:ln w="9525">
                <a:solidFill>
                  <a:srgbClr val="4493A9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Обученные ПК+Обученные ПП</m:t>
                          </m:r>
                        </m:num>
                        <m:den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Обучающиеся (б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ак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спец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+маг</m:t>
                          </m:r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id="{5D003BE3-5842-45C9-9BF9-4BB987B14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13" y="3116398"/>
                <a:ext cx="2254838" cy="353578"/>
              </a:xfrm>
              <a:prstGeom prst="roundRect">
                <a:avLst/>
              </a:prstGeom>
              <a:blipFill>
                <a:blip r:embed="rId8"/>
                <a:stretch>
                  <a:fillRect b="-5000"/>
                </a:stretch>
              </a:blipFill>
              <a:ln w="9525">
                <a:solidFill>
                  <a:srgbClr val="4493A9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A79F67E1-A849-41BA-B812-C09837E8CB3C}"/>
              </a:ext>
            </a:extLst>
          </p:cNvPr>
          <p:cNvSpPr txBox="1"/>
          <p:nvPr/>
        </p:nvSpPr>
        <p:spPr>
          <a:xfrm>
            <a:off x="4938374" y="3103948"/>
            <a:ext cx="1009465" cy="34539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приведенный контингент</a:t>
            </a:r>
            <a:endParaRPr lang="en-ZA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: скругленные углы 81">
                <a:extLst>
                  <a:ext uri="{FF2B5EF4-FFF2-40B4-BE49-F238E27FC236}">
                    <a16:creationId xmlns="" xmlns:a16="http://schemas.microsoft.com/office/drawing/2014/main" id="{7EE1A61D-9535-444A-996A-925E1F4BBB48}"/>
                  </a:ext>
                </a:extLst>
              </p:cNvPr>
              <p:cNvSpPr/>
              <p:nvPr/>
            </p:nvSpPr>
            <p:spPr>
              <a:xfrm>
                <a:off x="2639713" y="3816570"/>
                <a:ext cx="2254838" cy="353578"/>
              </a:xfrm>
              <a:prstGeom prst="roundRect">
                <a:avLst/>
              </a:prstGeom>
              <a:ln w="9525">
                <a:solidFill>
                  <a:srgbClr val="4493A9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9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9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Обучающиеся</m:t>
                          </m:r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по договорам о ЦО</m:t>
                          </m:r>
                        </m:num>
                        <m:den>
                          <m:r>
                            <a:rPr lang="ru-RU" sz="9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Обучающиеся</m:t>
                          </m:r>
                        </m:den>
                      </m:f>
                    </m:oMath>
                  </m:oMathPara>
                </a14:m>
                <a:endPara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82" name="Прямоугольник: скругленные углы 81">
                <a:extLst>
                  <a:ext uri="{FF2B5EF4-FFF2-40B4-BE49-F238E27FC236}">
                    <a16:creationId xmlns:a16="http://schemas.microsoft.com/office/drawing/2014/main" id="{7EE1A61D-9535-444A-996A-925E1F4BB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13" y="3816570"/>
                <a:ext cx="2254838" cy="353578"/>
              </a:xfrm>
              <a:prstGeom prst="roundRect">
                <a:avLst/>
              </a:prstGeom>
              <a:blipFill>
                <a:blip r:embed="rId9"/>
                <a:stretch>
                  <a:fillRect b="-5000"/>
                </a:stretch>
              </a:blipFill>
              <a:ln w="9525">
                <a:solidFill>
                  <a:srgbClr val="4493A9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C70DCAB-428C-4863-83C2-797B0585E231}"/>
              </a:ext>
            </a:extLst>
          </p:cNvPr>
          <p:cNvSpPr txBox="1"/>
          <p:nvPr/>
        </p:nvSpPr>
        <p:spPr>
          <a:xfrm>
            <a:off x="4943856" y="3817406"/>
            <a:ext cx="1009465" cy="34539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приведенный контингент</a:t>
            </a:r>
            <a:endParaRPr lang="en-ZA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D2533DD0-62DF-48E1-9125-35B00BF0E643}"/>
              </a:ext>
            </a:extLst>
          </p:cNvPr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19</a:t>
            </a:r>
          </a:p>
        </p:txBody>
      </p:sp>
      <p:pic>
        <p:nvPicPr>
          <p:cNvPr id="85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FF7CABBA-0AAD-47C4-9D04-D9D37CF8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Стрелка вправо 59">
            <a:extLst>
              <a:ext uri="{FF2B5EF4-FFF2-40B4-BE49-F238E27FC236}">
                <a16:creationId xmlns="" xmlns:a16="http://schemas.microsoft.com/office/drawing/2014/main" id="{3F2367F0-9DF4-4F1A-B9B7-A25169933BDC}"/>
              </a:ext>
            </a:extLst>
          </p:cNvPr>
          <p:cNvSpPr/>
          <p:nvPr/>
        </p:nvSpPr>
        <p:spPr>
          <a:xfrm>
            <a:off x="5346685" y="4354648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="" xmlns:a16="http://schemas.microsoft.com/office/drawing/2014/main" id="{8EB02281-20C1-4166-8507-CED930F1F610}"/>
              </a:ext>
            </a:extLst>
          </p:cNvPr>
          <p:cNvSpPr txBox="1">
            <a:spLocks/>
          </p:cNvSpPr>
          <p:nvPr/>
        </p:nvSpPr>
        <p:spPr>
          <a:xfrm>
            <a:off x="5508722" y="4387767"/>
            <a:ext cx="2815131" cy="4443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spcAft>
                <a:spcPts val="1200"/>
              </a:spcAft>
              <a:buNone/>
              <a:tabLst>
                <a:tab pos="87313" algn="l"/>
              </a:tabLst>
            </a:pPr>
            <a:r>
              <a:rPr lang="ru-RU" sz="1000" dirty="0">
                <a:solidFill>
                  <a:srgbClr val="583C79"/>
                </a:solidFill>
              </a:rPr>
              <a:t>Веса показателей дифференцируются </a:t>
            </a:r>
            <a:br>
              <a:rPr lang="ru-RU" sz="1000" dirty="0">
                <a:solidFill>
                  <a:srgbClr val="583C79"/>
                </a:solidFill>
              </a:rPr>
            </a:br>
            <a:r>
              <a:rPr lang="ru-RU" sz="1000" dirty="0">
                <a:solidFill>
                  <a:srgbClr val="583C79"/>
                </a:solidFill>
              </a:rPr>
              <a:t>для групп УГСН (НПС)</a:t>
            </a:r>
          </a:p>
        </p:txBody>
      </p:sp>
    </p:spTree>
    <p:extLst>
      <p:ext uri="{BB962C8B-B14F-4D97-AF65-F5344CB8AC3E}">
        <p14:creationId xmlns:p14="http://schemas.microsoft.com/office/powerpoint/2010/main" val="393544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0E08E8F-9BFE-42E3-BA04-F33C029F6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3" t="23710" r="9912" b="25428"/>
          <a:stretch/>
        </p:blipFill>
        <p:spPr>
          <a:xfrm>
            <a:off x="0" y="698289"/>
            <a:ext cx="4680000" cy="432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ЭТАПЫ РАСПРЕДЕЛЕНИЯ КЦП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Стрелка вправо 59"/>
          <p:cNvSpPr/>
          <p:nvPr/>
        </p:nvSpPr>
        <p:spPr>
          <a:xfrm>
            <a:off x="3140198" y="1565780"/>
            <a:ext cx="261840" cy="103596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2FBF257F-3055-4FF2-9BD3-FA785F8EE76D}"/>
              </a:ext>
            </a:extLst>
          </p:cNvPr>
          <p:cNvSpPr txBox="1">
            <a:spLocks/>
          </p:cNvSpPr>
          <p:nvPr/>
        </p:nvSpPr>
        <p:spPr>
          <a:xfrm>
            <a:off x="3449657" y="1521875"/>
            <a:ext cx="4842267" cy="997389"/>
          </a:xfrm>
          <a:prstGeom prst="rect">
            <a:avLst/>
          </a:prstGeom>
          <a:effectLst/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573C78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rPr>
              <a:t>Этап 1: </a:t>
            </a:r>
          </a:p>
          <a:p>
            <a:pPr lvl="0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573C78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rPr>
              <a:t>Определение потребности в приеме в разрезе УГСН (НПС) и регионов (планирование общих объемов КЦП)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73C78"/>
              </a:solidFill>
              <a:effectLst/>
              <a:uLnTx/>
              <a:uFillTx/>
              <a:latin typeface="Corbel" panose="020B0503020204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Стрелка вправо 59">
            <a:extLst>
              <a:ext uri="{FF2B5EF4-FFF2-40B4-BE49-F238E27FC236}">
                <a16:creationId xmlns="" xmlns:a16="http://schemas.microsoft.com/office/drawing/2014/main" id="{1E8395BC-B6E3-49AA-BD90-6FE234F05852}"/>
              </a:ext>
            </a:extLst>
          </p:cNvPr>
          <p:cNvSpPr/>
          <p:nvPr/>
        </p:nvSpPr>
        <p:spPr>
          <a:xfrm>
            <a:off x="3140198" y="2798002"/>
            <a:ext cx="261840" cy="103596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B5F021F6-E9E7-4A39-8ECE-DDC42798C20C}"/>
              </a:ext>
            </a:extLst>
          </p:cNvPr>
          <p:cNvSpPr txBox="1">
            <a:spLocks/>
          </p:cNvSpPr>
          <p:nvPr/>
        </p:nvSpPr>
        <p:spPr>
          <a:xfrm>
            <a:off x="3505640" y="2994282"/>
            <a:ext cx="4842267" cy="601200"/>
          </a:xfrm>
          <a:prstGeom prst="rect">
            <a:avLst/>
          </a:prstGeom>
          <a:effectLst/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573C78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rPr>
              <a:t>Этап 2:</a:t>
            </a:r>
          </a:p>
          <a:p>
            <a:pPr lvl="0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573C78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rPr>
              <a:t>Распределение потребности в приеме (общих объемов КЦП) между организациями, осуществляющими обучение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73C78"/>
              </a:solidFill>
              <a:effectLst/>
              <a:uLnTx/>
              <a:uFillTx/>
              <a:latin typeface="Corbel" panose="020B0503020204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4493A9"/>
                </a:solidFill>
                <a:latin typeface="Corbel" panose="020B0503020204020204" pitchFamily="34" charset="0"/>
              </a:rPr>
              <a:t>2</a:t>
            </a:r>
            <a:endParaRPr lang="ru-RU" sz="1200" dirty="0">
              <a:solidFill>
                <a:srgbClr val="4493A9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96881584-0D6E-40BC-A4B3-A25BD700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29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648591" y="0"/>
            <a:ext cx="5193613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ОТРАСЛЕВЫЕ ПОКАЗАТЕЛИ: 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ВОЗМОЖНЫЕ ПЕСРПЕКТИВЫ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5405BB64-007B-4CBD-9017-758F929820BA}"/>
              </a:ext>
            </a:extLst>
          </p:cNvPr>
          <p:cNvSpPr/>
          <p:nvPr/>
        </p:nvSpPr>
        <p:spPr>
          <a:xfrm>
            <a:off x="2491059" y="948820"/>
            <a:ext cx="2716066" cy="353578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ППС, имеющие ученую степень по профильным областям науки : Контингент обучающихся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6B410388-ECA7-4367-A368-67638E6796D8}"/>
              </a:ext>
            </a:extLst>
          </p:cNvPr>
          <p:cNvSpPr/>
          <p:nvPr/>
        </p:nvSpPr>
        <p:spPr>
          <a:xfrm>
            <a:off x="531524" y="948820"/>
            <a:ext cx="1695393" cy="1233818"/>
          </a:xfrm>
          <a:prstGeom prst="roundRect">
            <a:avLst/>
          </a:prstGeom>
          <a:noFill/>
          <a:ln w="12700">
            <a:solidFill>
              <a:srgbClr val="964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Кадровый потенциал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E0DEC4D3-C153-4305-BA44-110FFCCF4069}"/>
              </a:ext>
            </a:extLst>
          </p:cNvPr>
          <p:cNvSpPr/>
          <p:nvPr/>
        </p:nvSpPr>
        <p:spPr>
          <a:xfrm>
            <a:off x="2491059" y="1390881"/>
            <a:ext cx="2716066" cy="353578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ППС, имеющие почетные, спортивные звания : Контингент обучающихся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00B7A92-F873-488D-B248-7D1FC2737A8D}"/>
              </a:ext>
            </a:extLst>
          </p:cNvPr>
          <p:cNvSpPr txBox="1"/>
          <p:nvPr/>
        </p:nvSpPr>
        <p:spPr>
          <a:xfrm>
            <a:off x="5360805" y="948820"/>
            <a:ext cx="1213070" cy="353578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по группам УГСН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AA6D1A9A-799C-44AC-9E09-F1DE235EE5B0}"/>
              </a:ext>
            </a:extLst>
          </p:cNvPr>
          <p:cNvSpPr txBox="1"/>
          <p:nvPr/>
        </p:nvSpPr>
        <p:spPr>
          <a:xfrm>
            <a:off x="5360805" y="1386999"/>
            <a:ext cx="1213070" cy="353578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49.00.00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="" xmlns:a16="http://schemas.microsoft.com/office/drawing/2014/main" id="{DFFA4FB5-A6B7-4F9C-A34A-1875A30CA113}"/>
              </a:ext>
            </a:extLst>
          </p:cNvPr>
          <p:cNvSpPr/>
          <p:nvPr/>
        </p:nvSpPr>
        <p:spPr>
          <a:xfrm>
            <a:off x="2491059" y="1832942"/>
            <a:ext cx="2716066" cy="353578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ППС – лауреаты и победители международных конкурсов : Контингент обучающихся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27ED221-CEDC-4411-886F-8FAC4BB107E1}"/>
              </a:ext>
            </a:extLst>
          </p:cNvPr>
          <p:cNvSpPr txBox="1"/>
          <p:nvPr/>
        </p:nvSpPr>
        <p:spPr>
          <a:xfrm>
            <a:off x="5360805" y="1829060"/>
            <a:ext cx="1213070" cy="353578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искусство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="" xmlns:a16="http://schemas.microsoft.com/office/drawing/2014/main" id="{B59F26F1-D95C-4052-ACA7-C29A1B90D3A0}"/>
              </a:ext>
            </a:extLst>
          </p:cNvPr>
          <p:cNvSpPr/>
          <p:nvPr/>
        </p:nvSpPr>
        <p:spPr>
          <a:xfrm>
            <a:off x="531523" y="2424113"/>
            <a:ext cx="1695393" cy="1222757"/>
          </a:xfrm>
          <a:prstGeom prst="roundRect">
            <a:avLst/>
          </a:prstGeom>
          <a:noFill/>
          <a:ln w="12700">
            <a:solidFill>
              <a:srgbClr val="964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Успехи студентов</a:t>
            </a: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="" xmlns:a16="http://schemas.microsoft.com/office/drawing/2014/main" id="{55E6C85B-E6DE-435B-9249-80C253B6BA9D}"/>
              </a:ext>
            </a:extLst>
          </p:cNvPr>
          <p:cNvSpPr/>
          <p:nvPr/>
        </p:nvSpPr>
        <p:spPr>
          <a:xfrm>
            <a:off x="2491059" y="2424717"/>
            <a:ext cx="2716066" cy="353578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Доля студентов – победителей профильных олимпиад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DE3A49E-16DE-4CCF-837D-B5201E581B8A}"/>
              </a:ext>
            </a:extLst>
          </p:cNvPr>
          <p:cNvSpPr txBox="1"/>
          <p:nvPr/>
        </p:nvSpPr>
        <p:spPr>
          <a:xfrm>
            <a:off x="5360805" y="2424113"/>
            <a:ext cx="1213070" cy="353578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по группам УГСН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="" xmlns:a16="http://schemas.microsoft.com/office/drawing/2014/main" id="{52F1FB2E-9072-45F1-BCEC-9294DAA92D63}"/>
              </a:ext>
            </a:extLst>
          </p:cNvPr>
          <p:cNvSpPr/>
          <p:nvPr/>
        </p:nvSpPr>
        <p:spPr>
          <a:xfrm>
            <a:off x="2491059" y="2862896"/>
            <a:ext cx="2716066" cy="353578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Доля студентов – кандидатов в сборные команды РФ, членов сборных команд РФ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0C5FA3E-C4C7-4B0B-B44A-65B6412975EE}"/>
              </a:ext>
            </a:extLst>
          </p:cNvPr>
          <p:cNvSpPr txBox="1"/>
          <p:nvPr/>
        </p:nvSpPr>
        <p:spPr>
          <a:xfrm>
            <a:off x="5360805" y="2859014"/>
            <a:ext cx="1213070" cy="353578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49.00.00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="" xmlns:a16="http://schemas.microsoft.com/office/drawing/2014/main" id="{CAFC8A45-9597-4B53-BD46-6107836AC1E0}"/>
              </a:ext>
            </a:extLst>
          </p:cNvPr>
          <p:cNvSpPr/>
          <p:nvPr/>
        </p:nvSpPr>
        <p:spPr>
          <a:xfrm>
            <a:off x="531522" y="3824750"/>
            <a:ext cx="1695393" cy="386819"/>
          </a:xfrm>
          <a:prstGeom prst="roundRect">
            <a:avLst/>
          </a:prstGeom>
          <a:noFill/>
          <a:ln w="12700">
            <a:solidFill>
              <a:srgbClr val="964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Отношения с работодателями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="" xmlns:a16="http://schemas.microsoft.com/office/drawing/2014/main" id="{0BED840A-F3A4-4685-82DC-579C58BF000D}"/>
              </a:ext>
            </a:extLst>
          </p:cNvPr>
          <p:cNvSpPr/>
          <p:nvPr/>
        </p:nvSpPr>
        <p:spPr>
          <a:xfrm>
            <a:off x="2491059" y="3824750"/>
            <a:ext cx="2716066" cy="353578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Средняя длительность практик и стажировок студентов на предприятиях отрасли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8ABA02A-E433-40C2-A874-B4774B344FC3}"/>
              </a:ext>
            </a:extLst>
          </p:cNvPr>
          <p:cNvSpPr txBox="1"/>
          <p:nvPr/>
        </p:nvSpPr>
        <p:spPr>
          <a:xfrm>
            <a:off x="5360805" y="3824750"/>
            <a:ext cx="1213070" cy="353578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по группам УГСН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="" xmlns:a16="http://schemas.microsoft.com/office/drawing/2014/main" id="{D102EC88-2443-46EA-B6E0-04E3E0ECF124}"/>
              </a:ext>
            </a:extLst>
          </p:cNvPr>
          <p:cNvSpPr/>
          <p:nvPr/>
        </p:nvSpPr>
        <p:spPr>
          <a:xfrm>
            <a:off x="531522" y="4458159"/>
            <a:ext cx="1695393" cy="386819"/>
          </a:xfrm>
          <a:prstGeom prst="roundRect">
            <a:avLst/>
          </a:prstGeom>
          <a:noFill/>
          <a:ln w="12700">
            <a:solidFill>
              <a:srgbClr val="964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Иное</a:t>
            </a: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="" xmlns:a16="http://schemas.microsoft.com/office/drawing/2014/main" id="{6F88D8A1-DF09-466A-B24B-68810D0504C4}"/>
              </a:ext>
            </a:extLst>
          </p:cNvPr>
          <p:cNvSpPr/>
          <p:nvPr/>
        </p:nvSpPr>
        <p:spPr>
          <a:xfrm>
            <a:off x="2491059" y="4458159"/>
            <a:ext cx="2716066" cy="353578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Объем расходов на НТР по области наук (сфере)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CA35073C-69AF-4A1B-B59A-A0B04D4DFEEF}"/>
              </a:ext>
            </a:extLst>
          </p:cNvPr>
          <p:cNvSpPr txBox="1"/>
          <p:nvPr/>
        </p:nvSpPr>
        <p:spPr>
          <a:xfrm>
            <a:off x="5360805" y="4458159"/>
            <a:ext cx="1213070" cy="353578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по группам УГСН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2FFF8A57-57ED-44CE-AB16-6784C8428914}"/>
              </a:ext>
            </a:extLst>
          </p:cNvPr>
          <p:cNvSpPr/>
          <p:nvPr/>
        </p:nvSpPr>
        <p:spPr>
          <a:xfrm>
            <a:off x="7136337" y="2111384"/>
            <a:ext cx="1695393" cy="747630"/>
          </a:xfrm>
          <a:prstGeom prst="rect">
            <a:avLst/>
          </a:prstGeom>
          <a:solidFill>
            <a:srgbClr val="449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Требуется верификация объективности </a:t>
            </a:r>
            <a:br>
              <a:rPr lang="ru-RU" sz="1000" dirty="0"/>
            </a:br>
            <a:r>
              <a:rPr lang="ru-RU" sz="1000" dirty="0"/>
              <a:t>исходных данных</a:t>
            </a:r>
          </a:p>
        </p:txBody>
      </p:sp>
      <p:sp>
        <p:nvSpPr>
          <p:cNvPr id="73" name="Правая фигурная скобка 72">
            <a:extLst>
              <a:ext uri="{FF2B5EF4-FFF2-40B4-BE49-F238E27FC236}">
                <a16:creationId xmlns="" xmlns:a16="http://schemas.microsoft.com/office/drawing/2014/main" id="{09E7D956-07B4-4DEA-9442-1FA7A1257F74}"/>
              </a:ext>
            </a:extLst>
          </p:cNvPr>
          <p:cNvSpPr/>
          <p:nvPr/>
        </p:nvSpPr>
        <p:spPr>
          <a:xfrm>
            <a:off x="6727555" y="985052"/>
            <a:ext cx="255102" cy="3850946"/>
          </a:xfrm>
          <a:prstGeom prst="rightBrace">
            <a:avLst>
              <a:gd name="adj1" fmla="val 109936"/>
              <a:gd name="adj2" fmla="val 50000"/>
            </a:avLst>
          </a:prstGeom>
          <a:ln w="12700">
            <a:solidFill>
              <a:srgbClr val="449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BD7425A2-5801-4500-A63E-B93F129A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BD1A6BF-19CF-4A09-B2FB-3F951CEC22CF}"/>
              </a:ext>
            </a:extLst>
          </p:cNvPr>
          <p:cNvSpPr txBox="1"/>
          <p:nvPr/>
        </p:nvSpPr>
        <p:spPr>
          <a:xfrm>
            <a:off x="5360805" y="3293292"/>
            <a:ext cx="1213070" cy="353578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искусство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31B52CDB-D729-4030-BAA5-96E14C9924CC}"/>
              </a:ext>
            </a:extLst>
          </p:cNvPr>
          <p:cNvSpPr/>
          <p:nvPr/>
        </p:nvSpPr>
        <p:spPr>
          <a:xfrm>
            <a:off x="2491059" y="3293292"/>
            <a:ext cx="2716066" cy="353578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Доля студентов – лауреатов всероссийских и международных конкурсов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DD86038-12F5-4857-9CEB-707F687CF7D2}"/>
              </a:ext>
            </a:extLst>
          </p:cNvPr>
          <p:cNvSpPr/>
          <p:nvPr/>
        </p:nvSpPr>
        <p:spPr>
          <a:xfrm>
            <a:off x="7136337" y="2971630"/>
            <a:ext cx="1695393" cy="747630"/>
          </a:xfrm>
          <a:prstGeom prst="rect">
            <a:avLst/>
          </a:prstGeom>
          <a:solidFill>
            <a:srgbClr val="449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Внедрение перспективных показателей не ранее 2023 года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80563C1-69FC-4850-B4B6-AED5D4E91C56}"/>
              </a:ext>
            </a:extLst>
          </p:cNvPr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035870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ИНТЕГРАЛЬНАЯ ОЦЕНКА ЗАЯВОК ВУЗОВ: МАГИСТРАТУРА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кругленный прямоугольник 56">
            <a:extLst>
              <a:ext uri="{FF2B5EF4-FFF2-40B4-BE49-F238E27FC236}">
                <a16:creationId xmlns="" xmlns:a16="http://schemas.microsoft.com/office/drawing/2014/main" id="{BACFC610-EEA5-426B-957B-3DDD70EF0DDE}"/>
              </a:ext>
            </a:extLst>
          </p:cNvPr>
          <p:cNvSpPr/>
          <p:nvPr/>
        </p:nvSpPr>
        <p:spPr>
          <a:xfrm>
            <a:off x="1037558" y="850052"/>
            <a:ext cx="2407805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Процент заявлений на поступление от выпускников других ВУЗов</a:t>
            </a:r>
          </a:p>
        </p:txBody>
      </p:sp>
      <p:sp>
        <p:nvSpPr>
          <p:cNvPr id="83" name="Скругленный прямоугольник 56">
            <a:extLst>
              <a:ext uri="{FF2B5EF4-FFF2-40B4-BE49-F238E27FC236}">
                <a16:creationId xmlns="" xmlns:a16="http://schemas.microsoft.com/office/drawing/2014/main" id="{BF7EFA7F-9DCB-4ABF-B11D-99803FFBC3F2}"/>
              </a:ext>
            </a:extLst>
          </p:cNvPr>
          <p:cNvSpPr/>
          <p:nvPr/>
        </p:nvSpPr>
        <p:spPr>
          <a:xfrm>
            <a:off x="1037558" y="2769645"/>
            <a:ext cx="2409675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Среднее соотношение дохода выпускников и МРОТ (прожит.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min)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4" name="Скругленный прямоугольник 56">
            <a:extLst>
              <a:ext uri="{FF2B5EF4-FFF2-40B4-BE49-F238E27FC236}">
                <a16:creationId xmlns="" xmlns:a16="http://schemas.microsoft.com/office/drawing/2014/main" id="{D1AD9F39-8FE6-427E-BA9E-2E7CAEA6B501}"/>
              </a:ext>
            </a:extLst>
          </p:cNvPr>
          <p:cNvSpPr/>
          <p:nvPr/>
        </p:nvSpPr>
        <p:spPr>
          <a:xfrm>
            <a:off x="1037558" y="3122719"/>
            <a:ext cx="2409675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% сохранности контингента</a:t>
            </a:r>
          </a:p>
        </p:txBody>
      </p:sp>
      <p:sp>
        <p:nvSpPr>
          <p:cNvPr id="85" name="Скругленный прямоугольник 56">
            <a:extLst>
              <a:ext uri="{FF2B5EF4-FFF2-40B4-BE49-F238E27FC236}">
                <a16:creationId xmlns="" xmlns:a16="http://schemas.microsoft.com/office/drawing/2014/main" id="{79753C0F-F84A-4A9A-9E07-F3462640AF10}"/>
              </a:ext>
            </a:extLst>
          </p:cNvPr>
          <p:cNvSpPr/>
          <p:nvPr/>
        </p:nvSpPr>
        <p:spPr>
          <a:xfrm>
            <a:off x="1039423" y="3527356"/>
            <a:ext cx="2409675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Публикации по базе WOS и Scopus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(на 100 НПР)</a:t>
            </a:r>
          </a:p>
        </p:txBody>
      </p:sp>
      <p:sp>
        <p:nvSpPr>
          <p:cNvPr id="86" name="Скругленный прямоугольник 56">
            <a:extLst>
              <a:ext uri="{FF2B5EF4-FFF2-40B4-BE49-F238E27FC236}">
                <a16:creationId xmlns="" xmlns:a16="http://schemas.microsoft.com/office/drawing/2014/main" id="{5386F58A-316C-429A-84F6-BF95C3563553}"/>
              </a:ext>
            </a:extLst>
          </p:cNvPr>
          <p:cNvSpPr/>
          <p:nvPr/>
        </p:nvSpPr>
        <p:spPr>
          <a:xfrm>
            <a:off x="1039423" y="3873457"/>
            <a:ext cx="2409675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Доходы от НИОКР (на 1 НПР),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тыс. руб.</a:t>
            </a:r>
          </a:p>
        </p:txBody>
      </p:sp>
      <p:sp>
        <p:nvSpPr>
          <p:cNvPr id="87" name="Скругленный прямоугольник 56">
            <a:extLst>
              <a:ext uri="{FF2B5EF4-FFF2-40B4-BE49-F238E27FC236}">
                <a16:creationId xmlns="" xmlns:a16="http://schemas.microsoft.com/office/drawing/2014/main" id="{18298BC6-298E-45F6-B1A5-059C8C1579A4}"/>
              </a:ext>
            </a:extLst>
          </p:cNvPr>
          <p:cNvSpPr/>
          <p:nvPr/>
        </p:nvSpPr>
        <p:spPr>
          <a:xfrm>
            <a:off x="1039423" y="4219882"/>
            <a:ext cx="2409675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Доля иностранцев в контингенте</a:t>
            </a:r>
          </a:p>
        </p:txBody>
      </p:sp>
      <p:sp>
        <p:nvSpPr>
          <p:cNvPr id="88" name="Скругленный прямоугольник 56">
            <a:extLst>
              <a:ext uri="{FF2B5EF4-FFF2-40B4-BE49-F238E27FC236}">
                <a16:creationId xmlns="" xmlns:a16="http://schemas.microsoft.com/office/drawing/2014/main" id="{E42FF8CB-4B25-4D5C-9216-4015B916755E}"/>
              </a:ext>
            </a:extLst>
          </p:cNvPr>
          <p:cNvSpPr/>
          <p:nvPr/>
        </p:nvSpPr>
        <p:spPr>
          <a:xfrm>
            <a:off x="1039423" y="4565982"/>
            <a:ext cx="2409675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Доходы организации на 1 студента,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тыс. руб.</a:t>
            </a:r>
          </a:p>
        </p:txBody>
      </p:sp>
      <p:cxnSp>
        <p:nvCxnSpPr>
          <p:cNvPr id="89" name="Straight Connector 59">
            <a:extLst>
              <a:ext uri="{FF2B5EF4-FFF2-40B4-BE49-F238E27FC236}">
                <a16:creationId xmlns="" xmlns:a16="http://schemas.microsoft.com/office/drawing/2014/main" id="{B8786B60-6D95-4597-B7F9-8490FC18135A}"/>
              </a:ext>
            </a:extLst>
          </p:cNvPr>
          <p:cNvCxnSpPr>
            <a:cxnSpLocks/>
          </p:cNvCxnSpPr>
          <p:nvPr/>
        </p:nvCxnSpPr>
        <p:spPr>
          <a:xfrm>
            <a:off x="895104" y="843378"/>
            <a:ext cx="0" cy="1062035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59">
            <a:extLst>
              <a:ext uri="{FF2B5EF4-FFF2-40B4-BE49-F238E27FC236}">
                <a16:creationId xmlns="" xmlns:a16="http://schemas.microsoft.com/office/drawing/2014/main" id="{DBEC0D6D-91BC-42F0-9321-F4EC875EF32B}"/>
              </a:ext>
            </a:extLst>
          </p:cNvPr>
          <p:cNvCxnSpPr>
            <a:cxnSpLocks/>
          </p:cNvCxnSpPr>
          <p:nvPr/>
        </p:nvCxnSpPr>
        <p:spPr>
          <a:xfrm>
            <a:off x="888294" y="2728139"/>
            <a:ext cx="0" cy="72000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59">
            <a:extLst>
              <a:ext uri="{FF2B5EF4-FFF2-40B4-BE49-F238E27FC236}">
                <a16:creationId xmlns="" xmlns:a16="http://schemas.microsoft.com/office/drawing/2014/main" id="{224C54DF-AEA7-4FC6-B8EE-355D09DE11D8}"/>
              </a:ext>
            </a:extLst>
          </p:cNvPr>
          <p:cNvCxnSpPr>
            <a:cxnSpLocks/>
          </p:cNvCxnSpPr>
          <p:nvPr/>
        </p:nvCxnSpPr>
        <p:spPr>
          <a:xfrm flipH="1">
            <a:off x="890159" y="3527356"/>
            <a:ext cx="4945" cy="1358498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D46B37F1-0762-42F2-8D1E-22B7F4C79A21}"/>
              </a:ext>
            </a:extLst>
          </p:cNvPr>
          <p:cNvSpPr/>
          <p:nvPr/>
        </p:nvSpPr>
        <p:spPr>
          <a:xfrm>
            <a:off x="56817" y="1077244"/>
            <a:ext cx="766046" cy="31174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индикаторы приема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36B99978-4B85-4FF2-88FC-CE334E9BC3A3}"/>
              </a:ext>
            </a:extLst>
          </p:cNvPr>
          <p:cNvSpPr/>
          <p:nvPr/>
        </p:nvSpPr>
        <p:spPr>
          <a:xfrm>
            <a:off x="69592" y="2741899"/>
            <a:ext cx="740497" cy="39191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показатели выпуска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BEE36A14-4CC6-4F14-B7C0-9218AB054971}"/>
              </a:ext>
            </a:extLst>
          </p:cNvPr>
          <p:cNvSpPr/>
          <p:nvPr/>
        </p:nvSpPr>
        <p:spPr>
          <a:xfrm>
            <a:off x="56819" y="3861105"/>
            <a:ext cx="766042" cy="42445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показатели развития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0AADCB5-05A7-4AA7-B21D-6CCF7376EACD}"/>
              </a:ext>
            </a:extLst>
          </p:cNvPr>
          <p:cNvSpPr txBox="1"/>
          <p:nvPr/>
        </p:nvSpPr>
        <p:spPr>
          <a:xfrm>
            <a:off x="4187645" y="840877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– 25%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529F28BF-E2EC-4012-A4F5-3766644CF3FE}"/>
              </a:ext>
            </a:extLst>
          </p:cNvPr>
          <p:cNvSpPr txBox="1"/>
          <p:nvPr/>
        </p:nvSpPr>
        <p:spPr>
          <a:xfrm>
            <a:off x="4187645" y="1006784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75%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8E210909-5376-42FB-AC55-2C80368ECF27}"/>
              </a:ext>
            </a:extLst>
          </p:cNvPr>
          <p:cNvSpPr txBox="1"/>
          <p:nvPr/>
        </p:nvSpPr>
        <p:spPr>
          <a:xfrm>
            <a:off x="4188599" y="2771849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- 1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426A5CF8-1418-4C06-8782-A27DFA968A54}"/>
              </a:ext>
            </a:extLst>
          </p:cNvPr>
          <p:cNvSpPr txBox="1"/>
          <p:nvPr/>
        </p:nvSpPr>
        <p:spPr>
          <a:xfrm>
            <a:off x="4188599" y="2937756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- 4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D839EFBD-FE20-4199-A54C-1860944DF7CB}"/>
              </a:ext>
            </a:extLst>
          </p:cNvPr>
          <p:cNvSpPr txBox="1"/>
          <p:nvPr/>
        </p:nvSpPr>
        <p:spPr>
          <a:xfrm>
            <a:off x="4188599" y="3127135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- 30%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794A4A25-FCE5-4028-B42D-2D8DBF32E88E}"/>
              </a:ext>
            </a:extLst>
          </p:cNvPr>
          <p:cNvSpPr txBox="1"/>
          <p:nvPr/>
        </p:nvSpPr>
        <p:spPr>
          <a:xfrm>
            <a:off x="4188599" y="3293042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- 80%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B2D02B92-04F9-4F92-8DDC-6B96FD025D47}"/>
              </a:ext>
            </a:extLst>
          </p:cNvPr>
          <p:cNvSpPr txBox="1"/>
          <p:nvPr/>
        </p:nvSpPr>
        <p:spPr>
          <a:xfrm>
            <a:off x="4195310" y="3528115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- 5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95FFC94-0501-4656-8BD7-807936E1CEBB}"/>
              </a:ext>
            </a:extLst>
          </p:cNvPr>
          <p:cNvSpPr txBox="1"/>
          <p:nvPr/>
        </p:nvSpPr>
        <p:spPr>
          <a:xfrm>
            <a:off x="4195310" y="3694022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- 100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63F93677-9237-4373-8768-9441DD8FF7AB}"/>
              </a:ext>
            </a:extLst>
          </p:cNvPr>
          <p:cNvSpPr txBox="1"/>
          <p:nvPr/>
        </p:nvSpPr>
        <p:spPr>
          <a:xfrm>
            <a:off x="4195310" y="3868287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- 100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EF5FE60A-8058-4655-96FA-F82E37556138}"/>
              </a:ext>
            </a:extLst>
          </p:cNvPr>
          <p:cNvSpPr txBox="1"/>
          <p:nvPr/>
        </p:nvSpPr>
        <p:spPr>
          <a:xfrm>
            <a:off x="4195310" y="4034194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- 1000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CC47E7CA-C107-41B0-9A76-F29D561B68B1}"/>
              </a:ext>
            </a:extLst>
          </p:cNvPr>
          <p:cNvSpPr txBox="1"/>
          <p:nvPr/>
        </p:nvSpPr>
        <p:spPr>
          <a:xfrm>
            <a:off x="4195310" y="4219270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- 1%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37948CB5-72E8-4C21-9499-D29F18131A4C}"/>
              </a:ext>
            </a:extLst>
          </p:cNvPr>
          <p:cNvSpPr txBox="1"/>
          <p:nvPr/>
        </p:nvSpPr>
        <p:spPr>
          <a:xfrm>
            <a:off x="4195310" y="4385177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- 15%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A0A23E20-E99E-4611-ACD3-8BB29BEB71D3}"/>
              </a:ext>
            </a:extLst>
          </p:cNvPr>
          <p:cNvSpPr txBox="1"/>
          <p:nvPr/>
        </p:nvSpPr>
        <p:spPr>
          <a:xfrm>
            <a:off x="4195310" y="4565560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- 25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05673AEF-45C4-4101-83F7-DF7B76CC0202}"/>
              </a:ext>
            </a:extLst>
          </p:cNvPr>
          <p:cNvSpPr txBox="1"/>
          <p:nvPr/>
        </p:nvSpPr>
        <p:spPr>
          <a:xfrm>
            <a:off x="4195310" y="4731467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- 500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A0CBFD6-DDA6-4342-A81F-B6F966BCAA1D}"/>
              </a:ext>
            </a:extLst>
          </p:cNvPr>
          <p:cNvSpPr txBox="1"/>
          <p:nvPr/>
        </p:nvSpPr>
        <p:spPr>
          <a:xfrm>
            <a:off x="4998313" y="825996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10</a:t>
            </a:r>
            <a:endParaRPr lang="ru-RU" sz="1400" dirty="0"/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08237886-32FF-4FC6-9392-DB64AEB27083}"/>
              </a:ext>
            </a:extLst>
          </p:cNvPr>
          <p:cNvSpPr txBox="1"/>
          <p:nvPr/>
        </p:nvSpPr>
        <p:spPr>
          <a:xfrm>
            <a:off x="5017340" y="2751471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20</a:t>
            </a:r>
            <a:endParaRPr lang="ru-RU" sz="1400" dirty="0"/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F128AC72-CF9F-4924-B5C2-CD93FA256744}"/>
              </a:ext>
            </a:extLst>
          </p:cNvPr>
          <p:cNvSpPr txBox="1"/>
          <p:nvPr/>
        </p:nvSpPr>
        <p:spPr>
          <a:xfrm>
            <a:off x="5017340" y="3116375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5</a:t>
            </a:r>
            <a:endParaRPr lang="ru-RU" sz="1400" dirty="0"/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FA986BA7-5D5A-4B54-81DF-11781FDD0F52}"/>
              </a:ext>
            </a:extLst>
          </p:cNvPr>
          <p:cNvSpPr txBox="1"/>
          <p:nvPr/>
        </p:nvSpPr>
        <p:spPr>
          <a:xfrm>
            <a:off x="5017340" y="3520933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8</a:t>
            </a:r>
            <a:endParaRPr lang="ru-RU" sz="1400" dirty="0"/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D359173B-6EBE-4F3E-AB82-6A269B5AD0E4}"/>
              </a:ext>
            </a:extLst>
          </p:cNvPr>
          <p:cNvSpPr txBox="1"/>
          <p:nvPr/>
        </p:nvSpPr>
        <p:spPr>
          <a:xfrm>
            <a:off x="5017340" y="3863599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8</a:t>
            </a:r>
            <a:endParaRPr lang="ru-RU" sz="1400" dirty="0"/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1A62D71D-B19A-415E-95E6-F64D9D058170}"/>
              </a:ext>
            </a:extLst>
          </p:cNvPr>
          <p:cNvSpPr txBox="1"/>
          <p:nvPr/>
        </p:nvSpPr>
        <p:spPr>
          <a:xfrm>
            <a:off x="5017340" y="4216795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7</a:t>
            </a:r>
            <a:endParaRPr lang="ru-RU" sz="1400" dirty="0"/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B36785ED-D5D6-4727-8D9D-60679BE695EC}"/>
              </a:ext>
            </a:extLst>
          </p:cNvPr>
          <p:cNvSpPr txBox="1"/>
          <p:nvPr/>
        </p:nvSpPr>
        <p:spPr>
          <a:xfrm>
            <a:off x="5017340" y="4556004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7</a:t>
            </a:r>
            <a:endParaRPr lang="ru-RU" sz="1400" dirty="0"/>
          </a:p>
        </p:txBody>
      </p:sp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8382E888-B49A-40F4-B30B-E99988B2F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3" t="4" r="8051" b="35605"/>
          <a:stretch/>
        </p:blipFill>
        <p:spPr>
          <a:xfrm rot="16200000">
            <a:off x="6788291" y="2661719"/>
            <a:ext cx="2304913" cy="2409681"/>
          </a:xfrm>
          <a:prstGeom prst="rect">
            <a:avLst/>
          </a:prstGeom>
        </p:spPr>
      </p:pic>
      <p:sp>
        <p:nvSpPr>
          <p:cNvPr id="69" name="Скругленный прямоугольник 56">
            <a:extLst>
              <a:ext uri="{FF2B5EF4-FFF2-40B4-BE49-F238E27FC236}">
                <a16:creationId xmlns="" xmlns:a16="http://schemas.microsoft.com/office/drawing/2014/main" id="{F51E9986-834E-41AE-B828-7A9D61880DBE}"/>
              </a:ext>
            </a:extLst>
          </p:cNvPr>
          <p:cNvSpPr/>
          <p:nvPr/>
        </p:nvSpPr>
        <p:spPr>
          <a:xfrm>
            <a:off x="1039607" y="1564185"/>
            <a:ext cx="2407621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% приема на КЦП отчетного года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8E194C3-15F4-4F66-B623-24E7D91AAFD8}"/>
              </a:ext>
            </a:extLst>
          </p:cNvPr>
          <p:cNvSpPr txBox="1"/>
          <p:nvPr/>
        </p:nvSpPr>
        <p:spPr>
          <a:xfrm>
            <a:off x="4187645" y="1554110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- 80%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AF4A8B2-CAD7-42E5-8245-D30A02E34893}"/>
              </a:ext>
            </a:extLst>
          </p:cNvPr>
          <p:cNvSpPr txBox="1"/>
          <p:nvPr/>
        </p:nvSpPr>
        <p:spPr>
          <a:xfrm>
            <a:off x="4187645" y="1720017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- 100%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061F8EC1-88A7-439B-86AB-D7F5EB15A277}"/>
              </a:ext>
            </a:extLst>
          </p:cNvPr>
          <p:cNvSpPr txBox="1"/>
          <p:nvPr/>
        </p:nvSpPr>
        <p:spPr>
          <a:xfrm>
            <a:off x="4998313" y="1187070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10</a:t>
            </a:r>
            <a:endParaRPr lang="ru-RU" sz="1400" dirty="0"/>
          </a:p>
        </p:txBody>
      </p:sp>
      <p:sp>
        <p:nvSpPr>
          <p:cNvPr id="76" name="Скругленный прямоугольник 56">
            <a:extLst>
              <a:ext uri="{FF2B5EF4-FFF2-40B4-BE49-F238E27FC236}">
                <a16:creationId xmlns="" xmlns:a16="http://schemas.microsoft.com/office/drawing/2014/main" id="{2D9F13DB-8963-485F-82D7-EF800ED6CE22}"/>
              </a:ext>
            </a:extLst>
          </p:cNvPr>
          <p:cNvSpPr/>
          <p:nvPr/>
        </p:nvSpPr>
        <p:spPr>
          <a:xfrm>
            <a:off x="1039423" y="1210146"/>
            <a:ext cx="2407805" cy="304220"/>
          </a:xfrm>
          <a:prstGeom prst="roundRect">
            <a:avLst>
              <a:gd name="adj" fmla="val 13653"/>
            </a:avLst>
          </a:prstGeom>
          <a:ln w="9525">
            <a:solidFill>
              <a:srgbClr val="96486E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96486E"/>
                </a:solidFill>
                <a:latin typeface="Corbel" panose="020B0503020204020204" pitchFamily="34" charset="0"/>
              </a:rPr>
              <a:t>Процент принятых на платное обучение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386C4E28-D2FC-46E5-B10B-810826B9AD32}"/>
              </a:ext>
            </a:extLst>
          </p:cNvPr>
          <p:cNvSpPr txBox="1"/>
          <p:nvPr/>
        </p:nvSpPr>
        <p:spPr>
          <a:xfrm>
            <a:off x="4182700" y="1200420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– 10%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948CC49-E3D3-49B7-A889-E2B841FD3402}"/>
              </a:ext>
            </a:extLst>
          </p:cNvPr>
          <p:cNvSpPr txBox="1"/>
          <p:nvPr/>
        </p:nvSpPr>
        <p:spPr>
          <a:xfrm>
            <a:off x="4182700" y="1366327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50%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5AD5624B-13B8-400A-9C92-ED7E8B5E0959}"/>
              </a:ext>
            </a:extLst>
          </p:cNvPr>
          <p:cNvSpPr txBox="1"/>
          <p:nvPr/>
        </p:nvSpPr>
        <p:spPr>
          <a:xfrm>
            <a:off x="5009620" y="1551784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5</a:t>
            </a:r>
            <a:endParaRPr lang="ru-RU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21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FCBA04D-C7D2-48E8-9601-D628658460EA}"/>
              </a:ext>
            </a:extLst>
          </p:cNvPr>
          <p:cNvSpPr txBox="1"/>
          <p:nvPr/>
        </p:nvSpPr>
        <p:spPr>
          <a:xfrm>
            <a:off x="186714" y="4265406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</a:rPr>
              <a:t>30</a:t>
            </a:r>
            <a:endParaRPr lang="ru-RU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EF0B3BE-2919-4D75-85CC-A5A039958A23}"/>
              </a:ext>
            </a:extLst>
          </p:cNvPr>
          <p:cNvSpPr txBox="1"/>
          <p:nvPr/>
        </p:nvSpPr>
        <p:spPr>
          <a:xfrm>
            <a:off x="186714" y="3113120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</a:rPr>
              <a:t>25</a:t>
            </a:r>
            <a:endParaRPr lang="ru-RU" sz="1400" dirty="0"/>
          </a:p>
        </p:txBody>
      </p:sp>
      <p:sp>
        <p:nvSpPr>
          <p:cNvPr id="66" name="Скругленный прямоугольник 56">
            <a:extLst>
              <a:ext uri="{FF2B5EF4-FFF2-40B4-BE49-F238E27FC236}">
                <a16:creationId xmlns="" xmlns:a16="http://schemas.microsoft.com/office/drawing/2014/main" id="{5ADB8B59-67A2-4188-98ED-2846353841C6}"/>
              </a:ext>
            </a:extLst>
          </p:cNvPr>
          <p:cNvSpPr/>
          <p:nvPr/>
        </p:nvSpPr>
        <p:spPr>
          <a:xfrm>
            <a:off x="1044369" y="1995103"/>
            <a:ext cx="2413752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Наличие ПОА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(доля от  лицензированных НПС)</a:t>
            </a:r>
          </a:p>
        </p:txBody>
      </p:sp>
      <p:sp>
        <p:nvSpPr>
          <p:cNvPr id="67" name="Скругленный прямоугольник 56">
            <a:extLst>
              <a:ext uri="{FF2B5EF4-FFF2-40B4-BE49-F238E27FC236}">
                <a16:creationId xmlns="" xmlns:a16="http://schemas.microsoft.com/office/drawing/2014/main" id="{DAF0D284-246E-405C-B0D8-DC8CA66FDE05}"/>
              </a:ext>
            </a:extLst>
          </p:cNvPr>
          <p:cNvSpPr/>
          <p:nvPr/>
        </p:nvSpPr>
        <p:spPr>
          <a:xfrm>
            <a:off x="1044369" y="2342796"/>
            <a:ext cx="2413752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Отраслевые показатели по УГСН/НПС</a:t>
            </a:r>
          </a:p>
        </p:txBody>
      </p:sp>
      <p:cxnSp>
        <p:nvCxnSpPr>
          <p:cNvPr id="68" name="Straight Connector 59">
            <a:extLst>
              <a:ext uri="{FF2B5EF4-FFF2-40B4-BE49-F238E27FC236}">
                <a16:creationId xmlns="" xmlns:a16="http://schemas.microsoft.com/office/drawing/2014/main" id="{0681BF12-783F-42A6-9217-E0BC65C2751C}"/>
              </a:ext>
            </a:extLst>
          </p:cNvPr>
          <p:cNvCxnSpPr>
            <a:cxnSpLocks/>
          </p:cNvCxnSpPr>
          <p:nvPr/>
        </p:nvCxnSpPr>
        <p:spPr>
          <a:xfrm>
            <a:off x="886095" y="1999016"/>
            <a:ext cx="0" cy="64800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D0350419-A386-4707-B622-0148DA414B23}"/>
              </a:ext>
            </a:extLst>
          </p:cNvPr>
          <p:cNvSpPr/>
          <p:nvPr/>
        </p:nvSpPr>
        <p:spPr>
          <a:xfrm>
            <a:off x="14773" y="1990820"/>
            <a:ext cx="850134" cy="3374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показатели технологии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F926BB4-E57B-41DD-9E5C-99C31C1310B2}"/>
              </a:ext>
            </a:extLst>
          </p:cNvPr>
          <p:cNvSpPr txBox="1"/>
          <p:nvPr/>
        </p:nvSpPr>
        <p:spPr>
          <a:xfrm>
            <a:off x="4178202" y="2341079"/>
            <a:ext cx="814879" cy="13320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…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E14F62D2-A2E4-40AE-B737-E2D834E923C9}"/>
              </a:ext>
            </a:extLst>
          </p:cNvPr>
          <p:cNvSpPr txBox="1"/>
          <p:nvPr/>
        </p:nvSpPr>
        <p:spPr>
          <a:xfrm>
            <a:off x="4178202" y="2506986"/>
            <a:ext cx="814879" cy="13320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177F04CA-0AD5-4107-9A11-7EFBE2408425}"/>
              </a:ext>
            </a:extLst>
          </p:cNvPr>
          <p:cNvSpPr txBox="1"/>
          <p:nvPr/>
        </p:nvSpPr>
        <p:spPr>
          <a:xfrm>
            <a:off x="5000071" y="1982825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2</a:t>
            </a:r>
            <a:endParaRPr lang="ru-RU" sz="1400" dirty="0"/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75CB0508-EF82-4AD0-9C84-65A8C8502FFD}"/>
              </a:ext>
            </a:extLst>
          </p:cNvPr>
          <p:cNvSpPr txBox="1"/>
          <p:nvPr/>
        </p:nvSpPr>
        <p:spPr>
          <a:xfrm>
            <a:off x="5002052" y="2330008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6486E"/>
                </a:solidFill>
                <a:ea typeface="Corbel" charset="0"/>
                <a:cs typeface="Corbel" charset="0"/>
              </a:rPr>
              <a:t>18</a:t>
            </a:r>
            <a:endParaRPr lang="ru-RU" sz="1400" dirty="0">
              <a:solidFill>
                <a:srgbClr val="96486E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F5A893C8-84BC-43ED-994E-BC4F8DD8C3EA}"/>
              </a:ext>
            </a:extLst>
          </p:cNvPr>
          <p:cNvSpPr txBox="1"/>
          <p:nvPr/>
        </p:nvSpPr>
        <p:spPr>
          <a:xfrm>
            <a:off x="186714" y="2345641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  <a:ea typeface="Corbel" charset="0"/>
                <a:cs typeface="Corbel" charset="0"/>
              </a:rPr>
              <a:t>20</a:t>
            </a:r>
            <a:endParaRPr lang="ru-RU" sz="1400" dirty="0"/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299F4B51-79A7-453A-B2FE-E47C0CE18956}"/>
              </a:ext>
            </a:extLst>
          </p:cNvPr>
          <p:cNvSpPr txBox="1"/>
          <p:nvPr/>
        </p:nvSpPr>
        <p:spPr>
          <a:xfrm>
            <a:off x="4192519" y="1994337"/>
            <a:ext cx="814879" cy="1332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rgbClr val="5D8AA1"/>
                </a:solidFill>
              </a:rPr>
              <a:t>min</a:t>
            </a:r>
            <a:r>
              <a:rPr lang="ru-RU" sz="1000" dirty="0">
                <a:solidFill>
                  <a:srgbClr val="5D8AA1"/>
                </a:solidFill>
              </a:rPr>
              <a:t> - 0%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8F15554C-646D-4845-A21E-63AFAB2B726E}"/>
              </a:ext>
            </a:extLst>
          </p:cNvPr>
          <p:cNvSpPr txBox="1"/>
          <p:nvPr/>
        </p:nvSpPr>
        <p:spPr>
          <a:xfrm>
            <a:off x="4192519" y="2160244"/>
            <a:ext cx="814879" cy="13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- 100%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336DA266-7F91-4E3F-8763-085244ADFB35}"/>
              </a:ext>
            </a:extLst>
          </p:cNvPr>
          <p:cNvSpPr txBox="1"/>
          <p:nvPr/>
        </p:nvSpPr>
        <p:spPr>
          <a:xfrm>
            <a:off x="3537363" y="1990820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-</a:t>
            </a:r>
            <a:endParaRPr lang="en-ZA" dirty="0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82992063-D5B8-499F-97FD-0FDFC63C21A3}"/>
              </a:ext>
            </a:extLst>
          </p:cNvPr>
          <p:cNvSpPr txBox="1"/>
          <p:nvPr/>
        </p:nvSpPr>
        <p:spPr>
          <a:xfrm>
            <a:off x="3537363" y="2345352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привед.</a:t>
            </a:r>
            <a:endParaRPr lang="en-ZA" dirty="0"/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B1A746F1-3352-4C18-BE05-CF9FED8B8FB9}"/>
              </a:ext>
            </a:extLst>
          </p:cNvPr>
          <p:cNvSpPr txBox="1"/>
          <p:nvPr/>
        </p:nvSpPr>
        <p:spPr>
          <a:xfrm>
            <a:off x="3537363" y="2771849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очная</a:t>
            </a:r>
            <a:endParaRPr lang="en-ZA" dirty="0"/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82676604-2182-418D-9D27-CA6887E4D4D8}"/>
              </a:ext>
            </a:extLst>
          </p:cNvPr>
          <p:cNvSpPr txBox="1"/>
          <p:nvPr/>
        </p:nvSpPr>
        <p:spPr>
          <a:xfrm>
            <a:off x="3537363" y="3118371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очная</a:t>
            </a:r>
            <a:endParaRPr lang="en-ZA" dirty="0"/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6AC27C2B-B2B0-40A6-BB72-0B2D07EA0BBB}"/>
              </a:ext>
            </a:extLst>
          </p:cNvPr>
          <p:cNvSpPr txBox="1"/>
          <p:nvPr/>
        </p:nvSpPr>
        <p:spPr>
          <a:xfrm>
            <a:off x="3537299" y="3524687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-</a:t>
            </a:r>
            <a:endParaRPr lang="en-ZA" dirty="0"/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E1149976-6126-401F-8D19-3C2AADC733F4}"/>
              </a:ext>
            </a:extLst>
          </p:cNvPr>
          <p:cNvSpPr txBox="1"/>
          <p:nvPr/>
        </p:nvSpPr>
        <p:spPr>
          <a:xfrm>
            <a:off x="3537299" y="3871483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-</a:t>
            </a:r>
            <a:endParaRPr lang="en-ZA" dirty="0"/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B5FB1273-9ADF-4D8F-9B19-2713C2697187}"/>
              </a:ext>
            </a:extLst>
          </p:cNvPr>
          <p:cNvSpPr txBox="1"/>
          <p:nvPr/>
        </p:nvSpPr>
        <p:spPr>
          <a:xfrm>
            <a:off x="3537299" y="4560472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привед.</a:t>
            </a:r>
            <a:endParaRPr lang="en-ZA" dirty="0"/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FC02FF0D-E013-4201-9AA7-0E6F35130E38}"/>
              </a:ext>
            </a:extLst>
          </p:cNvPr>
          <p:cNvSpPr txBox="1"/>
          <p:nvPr/>
        </p:nvSpPr>
        <p:spPr>
          <a:xfrm>
            <a:off x="202033" y="1392048"/>
            <a:ext cx="46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F81BD"/>
                </a:solidFill>
              </a:rPr>
              <a:t>25</a:t>
            </a:r>
            <a:endParaRPr lang="ru-RU" sz="1400" dirty="0"/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3D29920C-4C85-45FB-B511-10E498720554}"/>
              </a:ext>
            </a:extLst>
          </p:cNvPr>
          <p:cNvSpPr txBox="1"/>
          <p:nvPr/>
        </p:nvSpPr>
        <p:spPr>
          <a:xfrm>
            <a:off x="3537299" y="843020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очная</a:t>
            </a:r>
            <a:endParaRPr lang="en-ZA" dirty="0"/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5BF57489-61D3-4CA5-9AEF-2E0325A155EC}"/>
              </a:ext>
            </a:extLst>
          </p:cNvPr>
          <p:cNvSpPr txBox="1"/>
          <p:nvPr/>
        </p:nvSpPr>
        <p:spPr>
          <a:xfrm>
            <a:off x="3537299" y="1564206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все формы</a:t>
            </a:r>
            <a:endParaRPr lang="en-ZA" dirty="0"/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E86EF606-09CE-45F6-BCC9-0A08D6FE86C0}"/>
              </a:ext>
            </a:extLst>
          </p:cNvPr>
          <p:cNvSpPr txBox="1"/>
          <p:nvPr/>
        </p:nvSpPr>
        <p:spPr>
          <a:xfrm>
            <a:off x="3537299" y="1205033"/>
            <a:ext cx="540710" cy="31148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очная</a:t>
            </a:r>
            <a:endParaRPr lang="en-ZA" dirty="0"/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2B83CD9B-B11C-4E02-A147-E5D941C67B85}"/>
              </a:ext>
            </a:extLst>
          </p:cNvPr>
          <p:cNvSpPr txBox="1"/>
          <p:nvPr/>
        </p:nvSpPr>
        <p:spPr>
          <a:xfrm>
            <a:off x="3537299" y="4221129"/>
            <a:ext cx="540710" cy="29910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привед.</a:t>
            </a:r>
            <a:endParaRPr lang="en-ZA" dirty="0"/>
          </a:p>
        </p:txBody>
      </p:sp>
      <p:pic>
        <p:nvPicPr>
          <p:cNvPr id="148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9D914A30-E4CC-4822-A869-CAC251B1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67C9673A-23C6-4479-A1D0-30529AD2C8D1}"/>
              </a:ext>
            </a:extLst>
          </p:cNvPr>
          <p:cNvGrpSpPr/>
          <p:nvPr/>
        </p:nvGrpSpPr>
        <p:grpSpPr>
          <a:xfrm>
            <a:off x="5733051" y="1319914"/>
            <a:ext cx="3255306" cy="581945"/>
            <a:chOff x="4135394" y="881062"/>
            <a:chExt cx="3299295" cy="581945"/>
          </a:xfrm>
        </p:grpSpPr>
        <p:sp>
          <p:nvSpPr>
            <p:cNvPr id="94" name="Стрелка вправо 59">
              <a:extLst>
                <a:ext uri="{FF2B5EF4-FFF2-40B4-BE49-F238E27FC236}">
                  <a16:creationId xmlns="" xmlns:a16="http://schemas.microsoft.com/office/drawing/2014/main" id="{A74A9577-6A5D-4A3C-86A2-C0EDF523F3E3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Заголовок 1">
              <a:extLst>
                <a:ext uri="{FF2B5EF4-FFF2-40B4-BE49-F238E27FC236}">
                  <a16:creationId xmlns="" xmlns:a16="http://schemas.microsoft.com/office/drawing/2014/main" id="{E332681D-406E-4590-A008-6124C400C753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2976715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В среднесрочной перспективе будет добавлен показатель процента принятых, имеющих стаж работы не менее определенного числа лет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030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648591" y="0"/>
            <a:ext cx="5193613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ИНТЕГРАЛЬНАЯ ОЦЕНКА ЗАЯВОК: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ПОДДЕРЖКА ОБУЧЕНИЯ ИНВАЛИДОВ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9E9054EF-6EC1-407A-9353-292119B1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3" t="4" r="8051" b="35605"/>
          <a:stretch/>
        </p:blipFill>
        <p:spPr>
          <a:xfrm rot="5400000">
            <a:off x="52384" y="655280"/>
            <a:ext cx="2304913" cy="24096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003DCF1-C641-4C6F-93CD-6E4937C6ED0B}"/>
              </a:ext>
            </a:extLst>
          </p:cNvPr>
          <p:cNvSpPr txBox="1"/>
          <p:nvPr/>
        </p:nvSpPr>
        <p:spPr>
          <a:xfrm>
            <a:off x="2107739" y="1061898"/>
            <a:ext cx="1343966" cy="394224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100" dirty="0">
                <a:solidFill>
                  <a:srgbClr val="96486E"/>
                </a:solidFill>
              </a:rPr>
              <a:t>Оценка заявки</a:t>
            </a:r>
            <a:endParaRPr lang="en-ZA" sz="1100" dirty="0">
              <a:solidFill>
                <a:srgbClr val="96486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D82D4B5-D1F1-4207-AA0E-38DF5805432D}"/>
              </a:ext>
            </a:extLst>
          </p:cNvPr>
          <p:cNvSpPr txBox="1"/>
          <p:nvPr/>
        </p:nvSpPr>
        <p:spPr>
          <a:xfrm>
            <a:off x="3451705" y="1061898"/>
            <a:ext cx="287784" cy="39422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endParaRPr lang="en-ZA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3F06691-4ADB-4BDC-864D-230F90156F0C}"/>
              </a:ext>
            </a:extLst>
          </p:cNvPr>
          <p:cNvSpPr txBox="1"/>
          <p:nvPr/>
        </p:nvSpPr>
        <p:spPr>
          <a:xfrm>
            <a:off x="3716545" y="1061898"/>
            <a:ext cx="1343966" cy="394224"/>
          </a:xfrm>
          <a:prstGeom prst="roundRect">
            <a:avLst/>
          </a:prstGeom>
          <a:noFill/>
          <a:ln>
            <a:solidFill>
              <a:srgbClr val="4493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100">
                <a:solidFill>
                  <a:srgbClr val="5D8AA1"/>
                </a:solidFill>
              </a:defRPr>
            </a:lvl1pPr>
          </a:lstStyle>
          <a:p>
            <a:r>
              <a:rPr lang="ru-RU" dirty="0"/>
              <a:t>Сумма баллов </a:t>
            </a:r>
            <a:r>
              <a:rPr lang="ru-RU"/>
              <a:t>по показателям</a:t>
            </a:r>
            <a:endParaRPr lang="en-ZA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DA3C938-187E-4AD9-9919-AE3E0E03FCB5}"/>
              </a:ext>
            </a:extLst>
          </p:cNvPr>
          <p:cNvSpPr txBox="1"/>
          <p:nvPr/>
        </p:nvSpPr>
        <p:spPr>
          <a:xfrm>
            <a:off x="5083767" y="1061898"/>
            <a:ext cx="287784" cy="39422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х</a:t>
            </a:r>
            <a:endParaRPr lang="en-ZA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7C312F7-C4FA-4434-AC81-EAB73ECEFA29}"/>
              </a:ext>
            </a:extLst>
          </p:cNvPr>
          <p:cNvSpPr txBox="1"/>
          <p:nvPr/>
        </p:nvSpPr>
        <p:spPr>
          <a:xfrm>
            <a:off x="5371551" y="1060038"/>
            <a:ext cx="1343966" cy="394224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100" dirty="0">
                <a:solidFill>
                  <a:srgbClr val="96486E"/>
                </a:solidFill>
              </a:rPr>
              <a:t>Повышающий коэффициент (КИ)</a:t>
            </a:r>
            <a:endParaRPr lang="en-ZA" sz="1100" dirty="0">
              <a:solidFill>
                <a:srgbClr val="96486E"/>
              </a:solidFill>
            </a:endParaRPr>
          </a:p>
        </p:txBody>
      </p:sp>
      <p:graphicFrame>
        <p:nvGraphicFramePr>
          <p:cNvPr id="33" name="Диаграмма 32">
            <a:extLst>
              <a:ext uri="{FF2B5EF4-FFF2-40B4-BE49-F238E27FC236}">
                <a16:creationId xmlns="" xmlns:a16="http://schemas.microsoft.com/office/drawing/2014/main" id="{14F2CB3E-6BFD-47DC-9513-A2022152A2F5}"/>
              </a:ext>
            </a:extLst>
          </p:cNvPr>
          <p:cNvGraphicFramePr/>
          <p:nvPr/>
        </p:nvGraphicFramePr>
        <p:xfrm>
          <a:off x="4002136" y="1852492"/>
          <a:ext cx="4082790" cy="247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авая фигурная скобка 33">
            <a:extLst>
              <a:ext uri="{FF2B5EF4-FFF2-40B4-BE49-F238E27FC236}">
                <a16:creationId xmlns="" xmlns:a16="http://schemas.microsoft.com/office/drawing/2014/main" id="{3A493081-AD89-4F79-A7C3-B7EBF061C194}"/>
              </a:ext>
            </a:extLst>
          </p:cNvPr>
          <p:cNvSpPr/>
          <p:nvPr/>
        </p:nvSpPr>
        <p:spPr>
          <a:xfrm rot="5400000">
            <a:off x="5955056" y="946034"/>
            <a:ext cx="176951" cy="1343965"/>
          </a:xfrm>
          <a:prstGeom prst="rightBrace">
            <a:avLst>
              <a:gd name="adj1" fmla="val 109936"/>
              <a:gd name="adj2" fmla="val 50000"/>
            </a:avLst>
          </a:prstGeom>
          <a:ln w="12700">
            <a:solidFill>
              <a:srgbClr val="449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0A868BB-99D8-42D6-98C9-41D3A98CD4AF}"/>
              </a:ext>
            </a:extLst>
          </p:cNvPr>
          <p:cNvSpPr txBox="1"/>
          <p:nvPr/>
        </p:nvSpPr>
        <p:spPr>
          <a:xfrm>
            <a:off x="4218913" y="4332730"/>
            <a:ext cx="3799511" cy="27699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100">
                <a:solidFill>
                  <a:srgbClr val="5D8AA1"/>
                </a:solidFill>
              </a:defRPr>
            </a:lvl1pPr>
          </a:lstStyle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Доля инвалидов в контингенте обучающихся по УГСН (НПС)</a:t>
            </a:r>
            <a:endParaRPr lang="en-Z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A721C9F-61B7-4AF3-BDC9-FF690856C4C1}"/>
              </a:ext>
            </a:extLst>
          </p:cNvPr>
          <p:cNvSpPr txBox="1"/>
          <p:nvPr/>
        </p:nvSpPr>
        <p:spPr>
          <a:xfrm>
            <a:off x="2531754" y="2172588"/>
            <a:ext cx="1343966" cy="394224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100" dirty="0">
                <a:solidFill>
                  <a:srgbClr val="96486E"/>
                </a:solidFill>
              </a:rPr>
              <a:t>Повышающий коэффициент (КИ)</a:t>
            </a:r>
            <a:endParaRPr lang="en-ZA" sz="1100" dirty="0">
              <a:solidFill>
                <a:srgbClr val="96486E"/>
              </a:solidFill>
            </a:endParaRPr>
          </a:p>
        </p:txBody>
      </p:sp>
      <p:pic>
        <p:nvPicPr>
          <p:cNvPr id="39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3253B8AD-D2EB-42EB-9202-11AFC3BE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1564DB3-4916-4403-8359-021AE13FAD66}"/>
              </a:ext>
            </a:extLst>
          </p:cNvPr>
          <p:cNvSpPr txBox="1"/>
          <p:nvPr/>
        </p:nvSpPr>
        <p:spPr>
          <a:xfrm>
            <a:off x="8671034" y="4736475"/>
            <a:ext cx="474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22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91302344-E516-41E7-AEE9-310FFEECAF7E}"/>
              </a:ext>
            </a:extLst>
          </p:cNvPr>
          <p:cNvGrpSpPr/>
          <p:nvPr/>
        </p:nvGrpSpPr>
        <p:grpSpPr>
          <a:xfrm>
            <a:off x="393285" y="3285140"/>
            <a:ext cx="3255306" cy="581945"/>
            <a:chOff x="4135394" y="881062"/>
            <a:chExt cx="3299295" cy="581945"/>
          </a:xfrm>
        </p:grpSpPr>
        <p:sp>
          <p:nvSpPr>
            <p:cNvPr id="21" name="Стрелка вправо 59">
              <a:extLst>
                <a:ext uri="{FF2B5EF4-FFF2-40B4-BE49-F238E27FC236}">
                  <a16:creationId xmlns="" xmlns:a16="http://schemas.microsoft.com/office/drawing/2014/main" id="{17685F92-3F05-49DB-B954-B40D2F4C20EF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Заголовок 1">
              <a:extLst>
                <a:ext uri="{FF2B5EF4-FFF2-40B4-BE49-F238E27FC236}">
                  <a16:creationId xmlns="" xmlns:a16="http://schemas.microsoft.com/office/drawing/2014/main" id="{02CC3F96-A3E2-4EAC-BA29-825BA4C4C809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2976715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Обеспечивает преимущества ВУЗам, специализирующимся на обучении инвалидов 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83D04FCA-52FA-4EA9-8132-AA8D91A1E272}"/>
              </a:ext>
            </a:extLst>
          </p:cNvPr>
          <p:cNvGrpSpPr/>
          <p:nvPr/>
        </p:nvGrpSpPr>
        <p:grpSpPr>
          <a:xfrm>
            <a:off x="393285" y="3982497"/>
            <a:ext cx="3255306" cy="581945"/>
            <a:chOff x="4135394" y="881062"/>
            <a:chExt cx="3299295" cy="581945"/>
          </a:xfrm>
        </p:grpSpPr>
        <p:sp>
          <p:nvSpPr>
            <p:cNvPr id="24" name="Стрелка вправо 59">
              <a:extLst>
                <a:ext uri="{FF2B5EF4-FFF2-40B4-BE49-F238E27FC236}">
                  <a16:creationId xmlns="" xmlns:a16="http://schemas.microsoft.com/office/drawing/2014/main" id="{96146324-525B-47D1-B182-80F059E711B2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Заголовок 1">
              <a:extLst>
                <a:ext uri="{FF2B5EF4-FFF2-40B4-BE49-F238E27FC236}">
                  <a16:creationId xmlns="" xmlns:a16="http://schemas.microsoft.com/office/drawing/2014/main" id="{1D21447B-A467-499A-9D29-66E33AF20491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2976715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Создает стимулы для работы ВУЗов с инвалидами по отдельным УГСН (НПС)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5825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648591" y="0"/>
            <a:ext cx="5193613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ИНТЕГРАЛЬНАЯ ОЦЕНКА ЗАЯВОК: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«НАСЛЕДОВАНИЕ» ФИЛИАЛАМИ ЧАСТИ 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ПОКАЗАТЕЛЕЙ ГОЛОВНОЙ ОО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BB4DCD6B-64C4-48E4-98B7-DA400A810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58"/>
          <a:stretch/>
        </p:blipFill>
        <p:spPr>
          <a:xfrm rot="16200000">
            <a:off x="7111149" y="668760"/>
            <a:ext cx="2016000" cy="2052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2274BAB1-CFD6-429D-AB4E-A744A78E80B4}"/>
                  </a:ext>
                </a:extLst>
              </p:cNvPr>
              <p:cNvSpPr/>
              <p:nvPr/>
            </p:nvSpPr>
            <p:spPr>
              <a:xfrm>
                <a:off x="839471" y="1255697"/>
                <a:ext cx="473658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О</m:t>
                      </m:r>
                      <m:r>
                        <a:rPr lang="ru-RU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ЦЕНКА</m:t>
                      </m:r>
                      <m:r>
                        <a:rPr lang="ru-RU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=ОЦЕНКА</m:t>
                      </m:r>
                      <m:d>
                        <m:dPr>
                          <m:ctrlPr>
                            <a:rPr lang="ru-RU" sz="1400" i="1" smtClean="0">
                              <a:solidFill>
                                <a:srgbClr val="5D8AA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0">
                              <a:solidFill>
                                <a:srgbClr val="5D8AA1"/>
                              </a:solidFill>
                              <a:latin typeface="Cambria Math" panose="02040503050406030204" pitchFamily="18" charset="0"/>
                            </a:rPr>
                            <m:t>фил</m:t>
                          </m:r>
                        </m:e>
                      </m:d>
                      <m:r>
                        <a:rPr lang="ru-RU" sz="1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)+ОЦЕНКА(гол)×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2274BAB1-CFD6-429D-AB4E-A744A78E8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71" y="1255697"/>
                <a:ext cx="4736586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Скругленный прямоугольник 56">
            <a:extLst>
              <a:ext uri="{FF2B5EF4-FFF2-40B4-BE49-F238E27FC236}">
                <a16:creationId xmlns="" xmlns:a16="http://schemas.microsoft.com/office/drawing/2014/main" id="{4AF3A979-3B81-4974-BB13-74B5634F947E}"/>
              </a:ext>
            </a:extLst>
          </p:cNvPr>
          <p:cNvSpPr/>
          <p:nvPr/>
        </p:nvSpPr>
        <p:spPr>
          <a:xfrm>
            <a:off x="2982582" y="2997934"/>
            <a:ext cx="2427341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Публикации по базе WOS и Scopus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(на 100 НПР)</a:t>
            </a:r>
          </a:p>
        </p:txBody>
      </p:sp>
      <p:sp>
        <p:nvSpPr>
          <p:cNvPr id="46" name="Скругленный прямоугольник 56">
            <a:extLst>
              <a:ext uri="{FF2B5EF4-FFF2-40B4-BE49-F238E27FC236}">
                <a16:creationId xmlns="" xmlns:a16="http://schemas.microsoft.com/office/drawing/2014/main" id="{A9F1D344-CB33-415E-89B8-97F7C23FC995}"/>
              </a:ext>
            </a:extLst>
          </p:cNvPr>
          <p:cNvSpPr/>
          <p:nvPr/>
        </p:nvSpPr>
        <p:spPr>
          <a:xfrm>
            <a:off x="2982581" y="3365336"/>
            <a:ext cx="2427341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Доходы от НИОКР (на 1 НПР), тыс. руб.</a:t>
            </a:r>
          </a:p>
        </p:txBody>
      </p:sp>
      <p:sp>
        <p:nvSpPr>
          <p:cNvPr id="47" name="Скругленный прямоугольник 56">
            <a:extLst>
              <a:ext uri="{FF2B5EF4-FFF2-40B4-BE49-F238E27FC236}">
                <a16:creationId xmlns="" xmlns:a16="http://schemas.microsoft.com/office/drawing/2014/main" id="{32B94BBC-76B0-44AB-B10F-17483AE9ED63}"/>
              </a:ext>
            </a:extLst>
          </p:cNvPr>
          <p:cNvSpPr/>
          <p:nvPr/>
        </p:nvSpPr>
        <p:spPr>
          <a:xfrm>
            <a:off x="2982581" y="3728476"/>
            <a:ext cx="2427341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Доходы организации на 1 студента, </a:t>
            </a:r>
            <a:b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тыс. руб.</a:t>
            </a:r>
          </a:p>
        </p:txBody>
      </p:sp>
      <p:sp>
        <p:nvSpPr>
          <p:cNvPr id="48" name="Скругленный прямоугольник 56">
            <a:extLst>
              <a:ext uri="{FF2B5EF4-FFF2-40B4-BE49-F238E27FC236}">
                <a16:creationId xmlns="" xmlns:a16="http://schemas.microsoft.com/office/drawing/2014/main" id="{0F65DC1D-19B0-4972-9A5B-5A2D5ACC82E0}"/>
              </a:ext>
            </a:extLst>
          </p:cNvPr>
          <p:cNvSpPr/>
          <p:nvPr/>
        </p:nvSpPr>
        <p:spPr>
          <a:xfrm>
            <a:off x="5500561" y="2997934"/>
            <a:ext cx="2427341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Доходы от НИОКР (кроме бюджетных, на 1 НПР), тыс. руб.</a:t>
            </a:r>
          </a:p>
        </p:txBody>
      </p:sp>
      <p:sp>
        <p:nvSpPr>
          <p:cNvPr id="49" name="Скругленный прямоугольник 56">
            <a:extLst>
              <a:ext uri="{FF2B5EF4-FFF2-40B4-BE49-F238E27FC236}">
                <a16:creationId xmlns="" xmlns:a16="http://schemas.microsoft.com/office/drawing/2014/main" id="{80742881-91FF-48C0-AB97-54E3347BF47B}"/>
              </a:ext>
            </a:extLst>
          </p:cNvPr>
          <p:cNvSpPr/>
          <p:nvPr/>
        </p:nvSpPr>
        <p:spPr>
          <a:xfrm>
            <a:off x="5500561" y="3365336"/>
            <a:ext cx="2427341" cy="304220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Доходы организации на 1 НПР, тыс. руб.</a:t>
            </a:r>
          </a:p>
        </p:txBody>
      </p:sp>
      <p:sp>
        <p:nvSpPr>
          <p:cNvPr id="50" name="Скругленный прямоугольник 56">
            <a:extLst>
              <a:ext uri="{FF2B5EF4-FFF2-40B4-BE49-F238E27FC236}">
                <a16:creationId xmlns="" xmlns:a16="http://schemas.microsoft.com/office/drawing/2014/main" id="{8CF991B5-F0EC-42A3-AFD5-78EBD1FB381E}"/>
              </a:ext>
            </a:extLst>
          </p:cNvPr>
          <p:cNvSpPr/>
          <p:nvPr/>
        </p:nvSpPr>
        <p:spPr>
          <a:xfrm>
            <a:off x="5500560" y="3728476"/>
            <a:ext cx="2427341" cy="304220"/>
          </a:xfrm>
          <a:prstGeom prst="roundRect">
            <a:avLst>
              <a:gd name="adj" fmla="val 13653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Соотношение слушателей ДПО к контингенту студентов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9E9054EF-6EC1-407A-9353-292119B100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293" t="4" r="8051" b="35605"/>
          <a:stretch/>
        </p:blipFill>
        <p:spPr>
          <a:xfrm>
            <a:off x="0" y="2609335"/>
            <a:ext cx="2304913" cy="24096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B01173B-7947-4B98-9242-7363BEED4C2E}"/>
              </a:ext>
            </a:extLst>
          </p:cNvPr>
          <p:cNvSpPr txBox="1"/>
          <p:nvPr/>
        </p:nvSpPr>
        <p:spPr>
          <a:xfrm>
            <a:off x="1178977" y="1833411"/>
            <a:ext cx="1030613" cy="250246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96486E"/>
                </a:solidFill>
              </a:rPr>
              <a:t>G = 0</a:t>
            </a:r>
            <a:r>
              <a:rPr lang="ru-RU" sz="1100" dirty="0">
                <a:solidFill>
                  <a:srgbClr val="96486E"/>
                </a:solidFill>
              </a:rPr>
              <a:t>,5</a:t>
            </a:r>
            <a:endParaRPr lang="en-ZA" sz="1100" dirty="0">
              <a:solidFill>
                <a:srgbClr val="96486E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A03A8F0-DF22-4F1C-84EA-2B9C9A380E57}"/>
              </a:ext>
            </a:extLst>
          </p:cNvPr>
          <p:cNvSpPr/>
          <p:nvPr/>
        </p:nvSpPr>
        <p:spPr>
          <a:xfrm>
            <a:off x="2232945" y="1846760"/>
            <a:ext cx="2252221" cy="2275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pPr marL="90488" indent="-90488">
              <a:spcAft>
                <a:spcPts val="60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	для конкурса на 2021 год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DD1772F-C218-4955-AC11-7EAAFB1D0766}"/>
              </a:ext>
            </a:extLst>
          </p:cNvPr>
          <p:cNvSpPr txBox="1"/>
          <p:nvPr/>
        </p:nvSpPr>
        <p:spPr>
          <a:xfrm>
            <a:off x="1178977" y="2120529"/>
            <a:ext cx="1030613" cy="250246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96486E"/>
                </a:solidFill>
              </a:rPr>
              <a:t>G = 0</a:t>
            </a:r>
            <a:r>
              <a:rPr lang="ru-RU" sz="1100" dirty="0">
                <a:solidFill>
                  <a:srgbClr val="96486E"/>
                </a:solidFill>
              </a:rPr>
              <a:t>,35</a:t>
            </a:r>
            <a:endParaRPr lang="en-ZA" sz="1100" dirty="0">
              <a:solidFill>
                <a:srgbClr val="96486E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D8FC7CC-C4B3-43FF-8F4B-219DF5ADB389}"/>
              </a:ext>
            </a:extLst>
          </p:cNvPr>
          <p:cNvSpPr/>
          <p:nvPr/>
        </p:nvSpPr>
        <p:spPr>
          <a:xfrm>
            <a:off x="2232945" y="2133878"/>
            <a:ext cx="2252221" cy="2275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pPr marL="90488" indent="-90488">
              <a:spcAft>
                <a:spcPts val="60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	для конкурса на 2022 год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AC7A6C-B997-4545-B055-C2F22F27F7D1}"/>
              </a:ext>
            </a:extLst>
          </p:cNvPr>
          <p:cNvSpPr txBox="1"/>
          <p:nvPr/>
        </p:nvSpPr>
        <p:spPr>
          <a:xfrm>
            <a:off x="1178977" y="2414540"/>
            <a:ext cx="1030613" cy="250246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96486E"/>
                </a:solidFill>
              </a:rPr>
              <a:t>G = 0</a:t>
            </a:r>
            <a:r>
              <a:rPr lang="ru-RU" sz="1100" dirty="0">
                <a:solidFill>
                  <a:srgbClr val="96486E"/>
                </a:solidFill>
              </a:rPr>
              <a:t>,2</a:t>
            </a:r>
            <a:endParaRPr lang="en-ZA" sz="1100" dirty="0">
              <a:solidFill>
                <a:srgbClr val="96486E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3CE6D13-52DE-4A0E-8E1C-364798BC0EBE}"/>
              </a:ext>
            </a:extLst>
          </p:cNvPr>
          <p:cNvSpPr/>
          <p:nvPr/>
        </p:nvSpPr>
        <p:spPr>
          <a:xfrm>
            <a:off x="2232945" y="2427889"/>
            <a:ext cx="2252221" cy="2275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pPr marL="90488" indent="-90488">
              <a:spcAft>
                <a:spcPts val="60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	для конкурса на 2023 год и последующие годы</a:t>
            </a:r>
          </a:p>
        </p:txBody>
      </p:sp>
      <p:sp>
        <p:nvSpPr>
          <p:cNvPr id="23" name="Скругленный прямоугольник 56">
            <a:extLst>
              <a:ext uri="{FF2B5EF4-FFF2-40B4-BE49-F238E27FC236}">
                <a16:creationId xmlns="" xmlns:a16="http://schemas.microsoft.com/office/drawing/2014/main" id="{8659463F-7C21-4BA6-A9ED-A4567B29239D}"/>
              </a:ext>
            </a:extLst>
          </p:cNvPr>
          <p:cNvSpPr/>
          <p:nvPr/>
        </p:nvSpPr>
        <p:spPr>
          <a:xfrm>
            <a:off x="2982581" y="4091637"/>
            <a:ext cx="2427341" cy="304220"/>
          </a:xfrm>
          <a:prstGeom prst="roundRect">
            <a:avLst>
              <a:gd name="adj" fmla="val 13653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Соотношение контингента магистратуры и бакалавриата, специалитета</a:t>
            </a: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="" xmlns:a16="http://schemas.microsoft.com/office/drawing/2014/main" id="{689CED9E-9B2D-4A06-BECD-EC4BD37B01F2}"/>
              </a:ext>
            </a:extLst>
          </p:cNvPr>
          <p:cNvSpPr/>
          <p:nvPr/>
        </p:nvSpPr>
        <p:spPr>
          <a:xfrm>
            <a:off x="5500559" y="4092114"/>
            <a:ext cx="2427341" cy="304220"/>
          </a:xfrm>
          <a:prstGeom prst="roundRect">
            <a:avLst>
              <a:gd name="adj" fmla="val 13653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Отраслевые показатели, характеризующие кадровый состав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97F8E59-7238-4985-9327-65C5EEBAE56B}"/>
              </a:ext>
            </a:extLst>
          </p:cNvPr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23</a:t>
            </a:r>
          </a:p>
        </p:txBody>
      </p:sp>
      <p:pic>
        <p:nvPicPr>
          <p:cNvPr id="26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ECAB9C56-15C4-4D48-AE61-E005AECCD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929F7BDD-EEEF-4364-93F8-793C69004CA7}"/>
              </a:ext>
            </a:extLst>
          </p:cNvPr>
          <p:cNvGrpSpPr/>
          <p:nvPr/>
        </p:nvGrpSpPr>
        <p:grpSpPr>
          <a:xfrm>
            <a:off x="4084016" y="1930704"/>
            <a:ext cx="3255306" cy="581945"/>
            <a:chOff x="4135394" y="881062"/>
            <a:chExt cx="3299295" cy="581945"/>
          </a:xfrm>
        </p:grpSpPr>
        <p:sp>
          <p:nvSpPr>
            <p:cNvPr id="28" name="Стрелка вправо 59">
              <a:extLst>
                <a:ext uri="{FF2B5EF4-FFF2-40B4-BE49-F238E27FC236}">
                  <a16:creationId xmlns="" xmlns:a16="http://schemas.microsoft.com/office/drawing/2014/main" id="{878C6D24-8969-470A-BBA1-2BA43C5A69EA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Заголовок 1">
              <a:extLst>
                <a:ext uri="{FF2B5EF4-FFF2-40B4-BE49-F238E27FC236}">
                  <a16:creationId xmlns="" xmlns:a16="http://schemas.microsoft.com/office/drawing/2014/main" id="{4D29F205-86BE-498B-A4F3-F4B206862E20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2976715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Позволяет учесть передачу филиалам технологий и ресурсов головной организации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0547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D255B6DD-6AC3-4776-804A-80DBA2714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3" t="23710" r="9912" b="25428"/>
          <a:stretch/>
        </p:blipFill>
        <p:spPr>
          <a:xfrm>
            <a:off x="0" y="698289"/>
            <a:ext cx="4680000" cy="432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495440" y="0"/>
            <a:ext cx="5346763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ИНТЕГРАЛЬНАЯ ОЦЕНКА ЗАЯВОК НОВЫХ ВУЗОВ, 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ЗАЯВОК ПО НОВЫМ УГСН (НПС)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82D360F6-D55D-43BD-9A59-968EBEF846FA}"/>
              </a:ext>
            </a:extLst>
          </p:cNvPr>
          <p:cNvGrpSpPr/>
          <p:nvPr/>
        </p:nvGrpSpPr>
        <p:grpSpPr>
          <a:xfrm>
            <a:off x="2723239" y="1145520"/>
            <a:ext cx="3699110" cy="581945"/>
            <a:chOff x="4135394" y="881062"/>
            <a:chExt cx="4327568" cy="581945"/>
          </a:xfrm>
        </p:grpSpPr>
        <p:sp>
          <p:nvSpPr>
            <p:cNvPr id="60" name="Стрелка вправо 59">
              <a:extLst>
                <a:ext uri="{FF2B5EF4-FFF2-40B4-BE49-F238E27FC236}">
                  <a16:creationId xmlns="" xmlns:a16="http://schemas.microsoft.com/office/drawing/2014/main" id="{6F2D8F1E-AD78-4986-AD41-3E5E37CD5E80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Заголовок 1">
              <a:extLst>
                <a:ext uri="{FF2B5EF4-FFF2-40B4-BE49-F238E27FC236}">
                  <a16:creationId xmlns="" xmlns:a16="http://schemas.microsoft.com/office/drawing/2014/main" id="{3A007A28-5186-4566-B67B-13AB43BD117E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Заявка существующей ОО по новой НПС/УГСН – исходя из средней оценки по ОО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="" xmlns:a16="http://schemas.microsoft.com/office/drawing/2014/main" id="{07F129D3-03C4-4F2C-A201-8ECB2BA63BAA}"/>
              </a:ext>
            </a:extLst>
          </p:cNvPr>
          <p:cNvGrpSpPr/>
          <p:nvPr/>
        </p:nvGrpSpPr>
        <p:grpSpPr>
          <a:xfrm>
            <a:off x="2723239" y="2632106"/>
            <a:ext cx="3699110" cy="581945"/>
            <a:chOff x="4135394" y="881062"/>
            <a:chExt cx="4327568" cy="581945"/>
          </a:xfrm>
        </p:grpSpPr>
        <p:sp>
          <p:nvSpPr>
            <p:cNvPr id="63" name="Стрелка вправо 59">
              <a:extLst>
                <a:ext uri="{FF2B5EF4-FFF2-40B4-BE49-F238E27FC236}">
                  <a16:creationId xmlns="" xmlns:a16="http://schemas.microsoft.com/office/drawing/2014/main" id="{A31E0365-E7EB-42E8-B43A-C0D6FD00793F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Заголовок 1">
              <a:extLst>
                <a:ext uri="{FF2B5EF4-FFF2-40B4-BE49-F238E27FC236}">
                  <a16:creationId xmlns="" xmlns:a16="http://schemas.microsoft.com/office/drawing/2014/main" id="{62D4F55A-8FD2-4EF4-964A-0413BF363C7F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marL="269875" lvl="0" indent="-269875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Заявка новой ОО – как минимальное значение из:</a:t>
              </a:r>
            </a:p>
            <a:p>
              <a:pPr marL="269875"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- средней оценки по региону</a:t>
              </a:r>
            </a:p>
            <a:p>
              <a:pPr marL="269875" lvl="0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- средней оценки по федеральному округу</a:t>
              </a:r>
              <a:b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</a:b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- средней оценки по РФ</a:t>
              </a:r>
            </a:p>
          </p:txBody>
        </p:sp>
      </p:grp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A060E047-A274-4E1C-B6F7-EBD048E474F5}"/>
              </a:ext>
            </a:extLst>
          </p:cNvPr>
          <p:cNvSpPr/>
          <p:nvPr/>
        </p:nvSpPr>
        <p:spPr>
          <a:xfrm>
            <a:off x="6778198" y="1145520"/>
            <a:ext cx="1364843" cy="58194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принцип оценки по существующей репутации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B5120B31-B864-4844-A05C-D7FC67850165}"/>
              </a:ext>
            </a:extLst>
          </p:cNvPr>
          <p:cNvSpPr/>
          <p:nvPr/>
        </p:nvSpPr>
        <p:spPr>
          <a:xfrm>
            <a:off x="6778197" y="2632106"/>
            <a:ext cx="1364843" cy="58194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принцип нейтрального отношения к новым игрокам</a:t>
            </a:r>
          </a:p>
        </p:txBody>
      </p:sp>
      <p:sp>
        <p:nvSpPr>
          <p:cNvPr id="73" name="Скругленный прямоугольник 56">
            <a:extLst>
              <a:ext uri="{FF2B5EF4-FFF2-40B4-BE49-F238E27FC236}">
                <a16:creationId xmlns="" xmlns:a16="http://schemas.microsoft.com/office/drawing/2014/main" id="{87058B26-E7E3-4294-ADBC-B377DA81FD86}"/>
              </a:ext>
            </a:extLst>
          </p:cNvPr>
          <p:cNvSpPr/>
          <p:nvPr/>
        </p:nvSpPr>
        <p:spPr>
          <a:xfrm>
            <a:off x="4397005" y="3456645"/>
            <a:ext cx="3949710" cy="563396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Указанные правила применяются к каждой составляющей интегрального показателя (обеспечивает постепенное замещение «средних оценок» фактическими данными)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65FC13CA-8482-41A6-BCBC-EDCC624DBB36}"/>
              </a:ext>
            </a:extLst>
          </p:cNvPr>
          <p:cNvCxnSpPr>
            <a:cxnSpLocks/>
          </p:cNvCxnSpPr>
          <p:nvPr/>
        </p:nvCxnSpPr>
        <p:spPr>
          <a:xfrm flipV="1">
            <a:off x="2656432" y="1145520"/>
            <a:ext cx="3765917" cy="6325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30A2B35-AAA6-4160-8A43-A18B9429E806}"/>
              </a:ext>
            </a:extLst>
          </p:cNvPr>
          <p:cNvSpPr/>
          <p:nvPr/>
        </p:nvSpPr>
        <p:spPr>
          <a:xfrm>
            <a:off x="4211580" y="1792288"/>
            <a:ext cx="4135135" cy="431786"/>
          </a:xfrm>
          <a:prstGeom prst="rect">
            <a:avLst/>
          </a:prstGeom>
          <a:solidFill>
            <a:srgbClr val="449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Применение правила наследования по репутации дает некорректные оценки (из-за различий в средних показателях по УГСН)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B8DE113-755C-4132-BF32-EB6650517499}"/>
              </a:ext>
            </a:extLst>
          </p:cNvPr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24</a:t>
            </a:r>
          </a:p>
        </p:txBody>
      </p:sp>
      <p:pic>
        <p:nvPicPr>
          <p:cNvPr id="20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6CC5155E-1F1D-440A-BBAD-D76C7B25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4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МИНИМАЛЬНЫЙ РАЗМЕР ГРУППЫ: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ПРИМЕНЕНИЕ ДЛЯ РАСПРЕДЕЛЕНИЯ КЦП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327291FE-878A-46F3-8A8E-E7DEF1FA16CA}"/>
              </a:ext>
            </a:extLst>
          </p:cNvPr>
          <p:cNvGrpSpPr/>
          <p:nvPr/>
        </p:nvGrpSpPr>
        <p:grpSpPr>
          <a:xfrm>
            <a:off x="521902" y="991227"/>
            <a:ext cx="3699110" cy="581945"/>
            <a:chOff x="4135394" y="881062"/>
            <a:chExt cx="4327568" cy="581945"/>
          </a:xfrm>
        </p:grpSpPr>
        <p:sp>
          <p:nvSpPr>
            <p:cNvPr id="34" name="Стрелка вправо 59">
              <a:extLst>
                <a:ext uri="{FF2B5EF4-FFF2-40B4-BE49-F238E27FC236}">
                  <a16:creationId xmlns="" xmlns:a16="http://schemas.microsoft.com/office/drawing/2014/main" id="{2799F2E9-950C-425D-A705-4751690512FC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Заголовок 1">
              <a:extLst>
                <a:ext uri="{FF2B5EF4-FFF2-40B4-BE49-F238E27FC236}">
                  <a16:creationId xmlns="" xmlns:a16="http://schemas.microsoft.com/office/drawing/2014/main" id="{5B61A8C8-14F3-403A-8ACA-70694DDEFB74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Для расчета ограничений на размер заявки</a:t>
              </a:r>
              <a:b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</a:b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(прирост к предыдущему конкурсу)</a:t>
              </a:r>
            </a:p>
          </p:txBody>
        </p:sp>
      </p:grp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6FC8081-9D90-4E99-A1DD-44C99FE54A6B}"/>
              </a:ext>
            </a:extLst>
          </p:cNvPr>
          <p:cNvSpPr/>
          <p:nvPr/>
        </p:nvSpPr>
        <p:spPr>
          <a:xfrm>
            <a:off x="1348791" y="1592570"/>
            <a:ext cx="3432003" cy="431786"/>
          </a:xfrm>
          <a:prstGeom prst="roundRect">
            <a:avLst/>
          </a:prstGeom>
          <a:noFill/>
          <a:ln>
            <a:solidFill>
              <a:srgbClr val="4493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100" dirty="0">
                <a:solidFill>
                  <a:srgbClr val="5D8AA1"/>
                </a:solidFill>
              </a:rPr>
              <a:t>Расчетный размер группы устанавливается по группам УГСН на основе предложений ЦО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87A14021-5AAD-425F-9F9E-860CB0EA0211}"/>
              </a:ext>
            </a:extLst>
          </p:cNvPr>
          <p:cNvGrpSpPr/>
          <p:nvPr/>
        </p:nvGrpSpPr>
        <p:grpSpPr>
          <a:xfrm>
            <a:off x="544706" y="2342586"/>
            <a:ext cx="3699110" cy="581945"/>
            <a:chOff x="4135394" y="881062"/>
            <a:chExt cx="4327568" cy="581945"/>
          </a:xfrm>
        </p:grpSpPr>
        <p:sp>
          <p:nvSpPr>
            <p:cNvPr id="27" name="Стрелка вправо 59">
              <a:extLst>
                <a:ext uri="{FF2B5EF4-FFF2-40B4-BE49-F238E27FC236}">
                  <a16:creationId xmlns="" xmlns:a16="http://schemas.microsoft.com/office/drawing/2014/main" id="{5BD57475-DF58-4254-8454-50FEFC9678B9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Заголовок 1">
              <a:extLst>
                <a:ext uri="{FF2B5EF4-FFF2-40B4-BE49-F238E27FC236}">
                  <a16:creationId xmlns="" xmlns:a16="http://schemas.microsoft.com/office/drawing/2014/main" id="{F1D86164-0906-4C23-8152-4B765EB4067E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Для ограничений на минимальный </a:t>
              </a:r>
              <a:b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</a:b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размер КЦП по УГСН (НПС) для ВУЗа</a:t>
              </a:r>
            </a:p>
          </p:txBody>
        </p:sp>
      </p:grpSp>
      <p:sp>
        <p:nvSpPr>
          <p:cNvPr id="41" name="Скругленный прямоугольник 56">
            <a:extLst>
              <a:ext uri="{FF2B5EF4-FFF2-40B4-BE49-F238E27FC236}">
                <a16:creationId xmlns="" xmlns:a16="http://schemas.microsoft.com/office/drawing/2014/main" id="{0A989E45-D14C-45DF-9837-3A3B7652884C}"/>
              </a:ext>
            </a:extLst>
          </p:cNvPr>
          <p:cNvSpPr/>
          <p:nvPr/>
        </p:nvSpPr>
        <p:spPr>
          <a:xfrm>
            <a:off x="1348791" y="2958361"/>
            <a:ext cx="3432003" cy="468000"/>
          </a:xfrm>
          <a:prstGeom prst="roundRect">
            <a:avLst>
              <a:gd name="adj" fmla="val 13653"/>
            </a:avLst>
          </a:prstGeom>
          <a:noFill/>
          <a:ln>
            <a:solidFill>
              <a:srgbClr val="4493A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100" dirty="0">
                <a:solidFill>
                  <a:srgbClr val="5D8AA1"/>
                </a:solidFill>
              </a:rPr>
              <a:t>Указывается ВУЗом в составе заявки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5A15DAD-DE74-4025-9771-1179C8D4ED0E}"/>
              </a:ext>
            </a:extLst>
          </p:cNvPr>
          <p:cNvSpPr txBox="1"/>
          <p:nvPr/>
        </p:nvSpPr>
        <p:spPr>
          <a:xfrm>
            <a:off x="5536014" y="1639671"/>
            <a:ext cx="1030613" cy="250246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100" dirty="0">
                <a:solidFill>
                  <a:srgbClr val="96486E"/>
                </a:solidFill>
              </a:rPr>
              <a:t>15 чел</a:t>
            </a:r>
            <a:endParaRPr lang="en-ZA" sz="1100" dirty="0">
              <a:solidFill>
                <a:srgbClr val="96486E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D135DB3-B1C3-42AB-861E-967263CA855B}"/>
              </a:ext>
            </a:extLst>
          </p:cNvPr>
          <p:cNvSpPr/>
          <p:nvPr/>
        </p:nvSpPr>
        <p:spPr>
          <a:xfrm>
            <a:off x="6589982" y="1653020"/>
            <a:ext cx="2252221" cy="2275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pPr marL="90488" indent="-90488">
              <a:spcAft>
                <a:spcPts val="60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	по умолчанию (магистратура)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E03ACBC-A598-4445-A240-2AC92AF3F1DF}"/>
              </a:ext>
            </a:extLst>
          </p:cNvPr>
          <p:cNvSpPr txBox="1"/>
          <p:nvPr/>
        </p:nvSpPr>
        <p:spPr>
          <a:xfrm>
            <a:off x="5536014" y="1926789"/>
            <a:ext cx="1030613" cy="250246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100" dirty="0">
                <a:solidFill>
                  <a:srgbClr val="96486E"/>
                </a:solidFill>
              </a:rPr>
              <a:t>1 чел</a:t>
            </a:r>
            <a:endParaRPr lang="en-ZA" sz="1100" dirty="0">
              <a:solidFill>
                <a:srgbClr val="96486E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145CD57-14B9-4288-AB15-D577B2E433E0}"/>
              </a:ext>
            </a:extLst>
          </p:cNvPr>
          <p:cNvSpPr/>
          <p:nvPr/>
        </p:nvSpPr>
        <p:spPr>
          <a:xfrm>
            <a:off x="6589982" y="1917442"/>
            <a:ext cx="2252221" cy="25024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pPr marL="90488" indent="-90488">
              <a:spcAft>
                <a:spcPts val="60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	УГСН 52.00.00-55.00.00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2AB4D66-F491-49A2-AAC4-2FD834E9DF5A}"/>
              </a:ext>
            </a:extLst>
          </p:cNvPr>
          <p:cNvSpPr txBox="1"/>
          <p:nvPr/>
        </p:nvSpPr>
        <p:spPr>
          <a:xfrm>
            <a:off x="3335242" y="3827288"/>
            <a:ext cx="814879" cy="29838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ВУЗ 1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701219D-9102-48B7-BCDE-F681DD562F0E}"/>
              </a:ext>
            </a:extLst>
          </p:cNvPr>
          <p:cNvSpPr txBox="1"/>
          <p:nvPr/>
        </p:nvSpPr>
        <p:spPr>
          <a:xfrm>
            <a:off x="3335242" y="4330029"/>
            <a:ext cx="814879" cy="29838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ВУЗ 2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218F44FF-36C7-4E03-8713-5E8523ABB78B}"/>
              </a:ext>
            </a:extLst>
          </p:cNvPr>
          <p:cNvSpPr/>
          <p:nvPr/>
        </p:nvSpPr>
        <p:spPr>
          <a:xfrm>
            <a:off x="4302763" y="3823003"/>
            <a:ext cx="688726" cy="300303"/>
          </a:xfrm>
          <a:prstGeom prst="roundRect">
            <a:avLst/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200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AA1B5E15-3439-4AB2-9E9F-A757F5EE13BA}"/>
              </a:ext>
            </a:extLst>
          </p:cNvPr>
          <p:cNvSpPr/>
          <p:nvPr/>
        </p:nvSpPr>
        <p:spPr>
          <a:xfrm>
            <a:off x="4302763" y="4325744"/>
            <a:ext cx="688726" cy="298387"/>
          </a:xfrm>
          <a:prstGeom prst="roundRect">
            <a:avLst/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25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D4CFA299-6452-4902-B506-F6355808D93E}"/>
              </a:ext>
            </a:extLst>
          </p:cNvPr>
          <p:cNvSpPr/>
          <p:nvPr/>
        </p:nvSpPr>
        <p:spPr>
          <a:xfrm>
            <a:off x="4302764" y="3510208"/>
            <a:ext cx="688726" cy="24983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заявка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510C399-ED44-4403-8240-84057F5AA44A}"/>
              </a:ext>
            </a:extLst>
          </p:cNvPr>
          <p:cNvSpPr/>
          <p:nvPr/>
        </p:nvSpPr>
        <p:spPr>
          <a:xfrm>
            <a:off x="5051243" y="3510208"/>
            <a:ext cx="688726" cy="24983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17B5F475-1FC4-4310-9083-E3C896991224}"/>
              </a:ext>
            </a:extLst>
          </p:cNvPr>
          <p:cNvSpPr/>
          <p:nvPr/>
        </p:nvSpPr>
        <p:spPr>
          <a:xfrm>
            <a:off x="5051243" y="3823003"/>
            <a:ext cx="688726" cy="300303"/>
          </a:xfrm>
          <a:prstGeom prst="roundRect">
            <a:avLst/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10</a:t>
            </a:r>
            <a:endParaRPr lang="ru-RU" sz="1200" dirty="0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B6F348AF-1463-4F1F-9B7D-329A900AC6DC}"/>
              </a:ext>
            </a:extLst>
          </p:cNvPr>
          <p:cNvSpPr/>
          <p:nvPr/>
        </p:nvSpPr>
        <p:spPr>
          <a:xfrm>
            <a:off x="5051243" y="4325744"/>
            <a:ext cx="688726" cy="300303"/>
          </a:xfrm>
          <a:prstGeom prst="roundRect">
            <a:avLst/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23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621AFCC1-8E45-4754-866B-A7B2FE4A4665}"/>
              </a:ext>
            </a:extLst>
          </p:cNvPr>
          <p:cNvSpPr/>
          <p:nvPr/>
        </p:nvSpPr>
        <p:spPr>
          <a:xfrm>
            <a:off x="1861654" y="3830887"/>
            <a:ext cx="1440096" cy="3003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прогноз ВУЗа по платному набору: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&gt;40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чел.  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816A590D-F56D-43E7-8609-719D81A9BDE4}"/>
              </a:ext>
            </a:extLst>
          </p:cNvPr>
          <p:cNvSpPr/>
          <p:nvPr/>
        </p:nvSpPr>
        <p:spPr>
          <a:xfrm>
            <a:off x="1863239" y="4325744"/>
            <a:ext cx="1440096" cy="3003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прогноз ВУЗа по платному набору: 1-2 чел.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62221C9-8499-487E-9D65-0F5C1C4117D8}"/>
              </a:ext>
            </a:extLst>
          </p:cNvPr>
          <p:cNvSpPr txBox="1"/>
          <p:nvPr/>
        </p:nvSpPr>
        <p:spPr>
          <a:xfrm>
            <a:off x="5968879" y="4165528"/>
            <a:ext cx="814879" cy="29838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D35EC49-B6FB-4193-9628-D352FCAFBD22}"/>
              </a:ext>
            </a:extLst>
          </p:cNvPr>
          <p:cNvSpPr txBox="1"/>
          <p:nvPr/>
        </p:nvSpPr>
        <p:spPr>
          <a:xfrm>
            <a:off x="5968878" y="4545485"/>
            <a:ext cx="814879" cy="29838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n-ZA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E7F5B7B-F246-45BB-9E73-5B8DA049CA88}"/>
              </a:ext>
            </a:extLst>
          </p:cNvPr>
          <p:cNvSpPr/>
          <p:nvPr/>
        </p:nvSpPr>
        <p:spPr>
          <a:xfrm>
            <a:off x="6031954" y="3963979"/>
            <a:ext cx="688726" cy="1426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расчет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7B8CDAD-05B7-4FB7-B021-AEDF53FA6727}"/>
              </a:ext>
            </a:extLst>
          </p:cNvPr>
          <p:cNvSpPr txBox="1"/>
          <p:nvPr/>
        </p:nvSpPr>
        <p:spPr>
          <a:xfrm>
            <a:off x="6854829" y="4165528"/>
            <a:ext cx="814879" cy="298387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100">
                <a:solidFill>
                  <a:srgbClr val="96486E"/>
                </a:solidFill>
              </a:defRPr>
            </a:lvl1pPr>
          </a:lstStyle>
          <a:p>
            <a:r>
              <a:rPr lang="ru-RU" dirty="0"/>
              <a:t>25</a:t>
            </a:r>
            <a:endParaRPr lang="en-ZA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2BAE194-3BD4-46B7-95F5-11D8FDC9F1D8}"/>
              </a:ext>
            </a:extLst>
          </p:cNvPr>
          <p:cNvSpPr txBox="1"/>
          <p:nvPr/>
        </p:nvSpPr>
        <p:spPr>
          <a:xfrm>
            <a:off x="6854828" y="4545485"/>
            <a:ext cx="814879" cy="298387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100">
                <a:solidFill>
                  <a:srgbClr val="96486E"/>
                </a:solidFill>
              </a:defRPr>
            </a:lvl1pPr>
          </a:lstStyle>
          <a:p>
            <a:r>
              <a:rPr lang="ru-RU"/>
              <a:t>0</a:t>
            </a:r>
            <a:endParaRPr lang="en-ZA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BBB9A897-F76C-48DB-B6F5-9FEBF7703013}"/>
              </a:ext>
            </a:extLst>
          </p:cNvPr>
          <p:cNvSpPr/>
          <p:nvPr/>
        </p:nvSpPr>
        <p:spPr>
          <a:xfrm>
            <a:off x="6917904" y="3963979"/>
            <a:ext cx="688726" cy="1426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КЦП</a:t>
            </a:r>
          </a:p>
        </p:txBody>
      </p:sp>
      <p:sp>
        <p:nvSpPr>
          <p:cNvPr id="52" name="Правая фигурная скобка 51">
            <a:extLst>
              <a:ext uri="{FF2B5EF4-FFF2-40B4-BE49-F238E27FC236}">
                <a16:creationId xmlns="" xmlns:a16="http://schemas.microsoft.com/office/drawing/2014/main" id="{9B327E9B-C2C5-4CE5-BC66-0EA63F9590AE}"/>
              </a:ext>
            </a:extLst>
          </p:cNvPr>
          <p:cNvSpPr/>
          <p:nvPr/>
        </p:nvSpPr>
        <p:spPr>
          <a:xfrm rot="10800000">
            <a:off x="5807229" y="4175418"/>
            <a:ext cx="103398" cy="648921"/>
          </a:xfrm>
          <a:prstGeom prst="rightBrace">
            <a:avLst>
              <a:gd name="adj1" fmla="val 109936"/>
              <a:gd name="adj2" fmla="val 50000"/>
            </a:avLst>
          </a:prstGeom>
          <a:ln w="12700">
            <a:solidFill>
              <a:srgbClr val="449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64026E7-B5EB-4D7E-9467-3ADAC15BEEC2}"/>
              </a:ext>
            </a:extLst>
          </p:cNvPr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25</a:t>
            </a:r>
          </a:p>
        </p:txBody>
      </p:sp>
      <p:pic>
        <p:nvPicPr>
          <p:cNvPr id="55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7098653C-3313-4EFF-9F98-DA582854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283D427-DF2B-4433-B311-131980726711}"/>
              </a:ext>
            </a:extLst>
          </p:cNvPr>
          <p:cNvSpPr txBox="1"/>
          <p:nvPr/>
        </p:nvSpPr>
        <p:spPr>
          <a:xfrm>
            <a:off x="5536014" y="1339847"/>
            <a:ext cx="1030613" cy="250246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100" dirty="0">
                <a:solidFill>
                  <a:srgbClr val="96486E"/>
                </a:solidFill>
              </a:rPr>
              <a:t>25 чел</a:t>
            </a:r>
            <a:endParaRPr lang="en-ZA" sz="1100" dirty="0">
              <a:solidFill>
                <a:srgbClr val="96486E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4F460AA8-8922-44BD-9CAB-D144241FC302}"/>
              </a:ext>
            </a:extLst>
          </p:cNvPr>
          <p:cNvSpPr/>
          <p:nvPr/>
        </p:nvSpPr>
        <p:spPr>
          <a:xfrm>
            <a:off x="6589982" y="1353196"/>
            <a:ext cx="2252221" cy="2275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pPr marL="90488" indent="-90488">
              <a:spcAft>
                <a:spcPts val="60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	по умолчанию (бак., спец.)</a:t>
            </a:r>
          </a:p>
        </p:txBody>
      </p:sp>
      <p:sp>
        <p:nvSpPr>
          <p:cNvPr id="58" name="Стрелка вправо 59">
            <a:extLst>
              <a:ext uri="{FF2B5EF4-FFF2-40B4-BE49-F238E27FC236}">
                <a16:creationId xmlns="" xmlns:a16="http://schemas.microsoft.com/office/drawing/2014/main" id="{B1E29D35-C7B6-453B-B127-7D3EE62C5E75}"/>
              </a:ext>
            </a:extLst>
          </p:cNvPr>
          <p:cNvSpPr/>
          <p:nvPr/>
        </p:nvSpPr>
        <p:spPr>
          <a:xfrm>
            <a:off x="5739969" y="2970209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="" xmlns:a16="http://schemas.microsoft.com/office/drawing/2014/main" id="{0D482571-50E9-413F-9BBF-C93B777BFEF2}"/>
              </a:ext>
            </a:extLst>
          </p:cNvPr>
          <p:cNvSpPr txBox="1">
            <a:spLocks/>
          </p:cNvSpPr>
          <p:nvPr/>
        </p:nvSpPr>
        <p:spPr>
          <a:xfrm>
            <a:off x="5902006" y="3003328"/>
            <a:ext cx="2815131" cy="4443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spcAft>
                <a:spcPts val="1200"/>
              </a:spcAft>
              <a:buNone/>
              <a:tabLst>
                <a:tab pos="87313" algn="l"/>
              </a:tabLst>
            </a:pPr>
            <a:r>
              <a:rPr lang="ru-RU" sz="1000" dirty="0">
                <a:solidFill>
                  <a:srgbClr val="583C79"/>
                </a:solidFill>
              </a:rPr>
              <a:t>Снижает до минимума риски несоответствия объема КЦП потребностям ВУЗа</a:t>
            </a:r>
          </a:p>
        </p:txBody>
      </p:sp>
    </p:spTree>
    <p:extLst>
      <p:ext uri="{BB962C8B-B14F-4D97-AF65-F5344CB8AC3E}">
        <p14:creationId xmlns:p14="http://schemas.microsoft.com/office/powerpoint/2010/main" val="858670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33274" y="0"/>
            <a:ext cx="5008930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МЕТОДЫ ОБЕСПЕЧЕНИЯ УСТОЙЧИВОСТИ МОДЕЛИ:</a:t>
            </a:r>
          </a:p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ИНСТРУМЕНТЫ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59">
            <a:extLst>
              <a:ext uri="{FF2B5EF4-FFF2-40B4-BE49-F238E27FC236}">
                <a16:creationId xmlns="" xmlns:a16="http://schemas.microsoft.com/office/drawing/2014/main" id="{44B74B03-6629-42A0-BCE1-F88F79A7FD17}"/>
              </a:ext>
            </a:extLst>
          </p:cNvPr>
          <p:cNvSpPr/>
          <p:nvPr/>
        </p:nvSpPr>
        <p:spPr>
          <a:xfrm>
            <a:off x="1212445" y="2851451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B20C86F4-7735-45C8-9BC9-A5D033D38871}"/>
              </a:ext>
            </a:extLst>
          </p:cNvPr>
          <p:cNvGrpSpPr/>
          <p:nvPr/>
        </p:nvGrpSpPr>
        <p:grpSpPr>
          <a:xfrm>
            <a:off x="781436" y="1569035"/>
            <a:ext cx="3550186" cy="581945"/>
            <a:chOff x="4135394" y="881062"/>
            <a:chExt cx="3550186" cy="581945"/>
          </a:xfrm>
        </p:grpSpPr>
        <p:sp>
          <p:nvSpPr>
            <p:cNvPr id="36" name="Стрелка вправо 59">
              <a:extLst>
                <a:ext uri="{FF2B5EF4-FFF2-40B4-BE49-F238E27FC236}">
                  <a16:creationId xmlns="" xmlns:a16="http://schemas.microsoft.com/office/drawing/2014/main" id="{5858C50D-898F-4755-A95F-4D4BEA4E1E6D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Заголовок 1">
              <a:extLst>
                <a:ext uri="{FF2B5EF4-FFF2-40B4-BE49-F238E27FC236}">
                  <a16:creationId xmlns="" xmlns:a16="http://schemas.microsoft.com/office/drawing/2014/main" id="{76961BED-BDE7-4AC6-BAB6-AB547E96FA6C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3227606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Ограничения на максимальный </a:t>
              </a:r>
              <a:r>
                <a:rPr lang="ru-RU" sz="11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объем КЦП </a:t>
              </a:r>
              <a:br>
                <a:rPr lang="ru-RU" sz="11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</a:br>
              <a:r>
                <a:rPr lang="ru-RU" sz="11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для федерального и регионального этапов</a:t>
              </a:r>
              <a:endPara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73C78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7DFD07CD-7473-441E-8C36-B8D1DAFD6E30}"/>
              </a:ext>
            </a:extLst>
          </p:cNvPr>
          <p:cNvGrpSpPr/>
          <p:nvPr/>
        </p:nvGrpSpPr>
        <p:grpSpPr>
          <a:xfrm>
            <a:off x="781435" y="2185619"/>
            <a:ext cx="3550186" cy="581945"/>
            <a:chOff x="4135394" y="881062"/>
            <a:chExt cx="3550186" cy="581945"/>
          </a:xfrm>
        </p:grpSpPr>
        <p:sp>
          <p:nvSpPr>
            <p:cNvPr id="39" name="Стрелка вправо 59">
              <a:extLst>
                <a:ext uri="{FF2B5EF4-FFF2-40B4-BE49-F238E27FC236}">
                  <a16:creationId xmlns="" xmlns:a16="http://schemas.microsoft.com/office/drawing/2014/main" id="{8EC69193-FE10-4F33-ACB9-D12567B22BD6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Заголовок 1">
              <a:extLst>
                <a:ext uri="{FF2B5EF4-FFF2-40B4-BE49-F238E27FC236}">
                  <a16:creationId xmlns="" xmlns:a16="http://schemas.microsoft.com/office/drawing/2014/main" id="{D597D61E-8949-4B9A-A0DC-4FED46E42F2E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3227606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Расчет показателей с высокой волатильностью за 3 отчетных года  </a:t>
              </a:r>
              <a:endPara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73C78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1B3B125D-7934-465F-9726-30D099E87A9E}"/>
              </a:ext>
            </a:extLst>
          </p:cNvPr>
          <p:cNvSpPr txBox="1">
            <a:spLocks/>
          </p:cNvSpPr>
          <p:nvPr/>
        </p:nvSpPr>
        <p:spPr>
          <a:xfrm>
            <a:off x="1374482" y="2884570"/>
            <a:ext cx="3227607" cy="4443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spcAft>
                <a:spcPts val="1200"/>
              </a:spcAft>
              <a:buNone/>
              <a:tabLst>
                <a:tab pos="87313" algn="l"/>
              </a:tabLst>
            </a:pPr>
            <a:r>
              <a:rPr lang="ru-RU" sz="1000" dirty="0">
                <a:solidFill>
                  <a:srgbClr val="583C79"/>
                </a:solidFill>
                <a:latin typeface="Corbel" panose="020B0503020204020204" pitchFamily="34" charset="0"/>
              </a:rPr>
              <a:t>Трудоустройство выпускников в разрезе регионов (для расчета общих объемов КЦП)</a:t>
            </a:r>
            <a:endParaRPr lang="ru-RU" sz="1000" dirty="0">
              <a:solidFill>
                <a:srgbClr val="583C79"/>
              </a:solidFill>
            </a:endParaRPr>
          </a:p>
        </p:txBody>
      </p:sp>
      <p:sp>
        <p:nvSpPr>
          <p:cNvPr id="42" name="Стрелка вправо 59">
            <a:extLst>
              <a:ext uri="{FF2B5EF4-FFF2-40B4-BE49-F238E27FC236}">
                <a16:creationId xmlns="" xmlns:a16="http://schemas.microsoft.com/office/drawing/2014/main" id="{96A643F6-C04D-4A98-88CE-E3BB2D03FE82}"/>
              </a:ext>
            </a:extLst>
          </p:cNvPr>
          <p:cNvSpPr/>
          <p:nvPr/>
        </p:nvSpPr>
        <p:spPr>
          <a:xfrm>
            <a:off x="1212445" y="3453780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="" xmlns:a16="http://schemas.microsoft.com/office/drawing/2014/main" id="{F31ED563-A59B-412D-A001-F6E672D6F3D3}"/>
              </a:ext>
            </a:extLst>
          </p:cNvPr>
          <p:cNvSpPr txBox="1">
            <a:spLocks/>
          </p:cNvSpPr>
          <p:nvPr/>
        </p:nvSpPr>
        <p:spPr>
          <a:xfrm>
            <a:off x="1374482" y="3486899"/>
            <a:ext cx="3227607" cy="4443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spcAft>
                <a:spcPts val="1200"/>
              </a:spcAft>
              <a:buNone/>
              <a:tabLst>
                <a:tab pos="87313" algn="l"/>
              </a:tabLst>
            </a:pPr>
            <a:r>
              <a:rPr lang="ru-RU" sz="1000" dirty="0">
                <a:solidFill>
                  <a:srgbClr val="583C79"/>
                </a:solidFill>
                <a:latin typeface="Corbel" panose="020B0503020204020204" pitchFamily="34" charset="0"/>
              </a:rPr>
              <a:t>Процент трудоустройства выпускников, средний доход выпускников (для оценки заявок)</a:t>
            </a:r>
            <a:endParaRPr lang="ru-RU" sz="1000" dirty="0">
              <a:solidFill>
                <a:srgbClr val="583C79"/>
              </a:solidFill>
            </a:endParaRPr>
          </a:p>
        </p:txBody>
      </p:sp>
      <p:sp>
        <p:nvSpPr>
          <p:cNvPr id="44" name="Стрелка вправо 59">
            <a:extLst>
              <a:ext uri="{FF2B5EF4-FFF2-40B4-BE49-F238E27FC236}">
                <a16:creationId xmlns="" xmlns:a16="http://schemas.microsoft.com/office/drawing/2014/main" id="{A5A413CD-234B-4CD5-A1BF-12CF9B566130}"/>
              </a:ext>
            </a:extLst>
          </p:cNvPr>
          <p:cNvSpPr/>
          <p:nvPr/>
        </p:nvSpPr>
        <p:spPr>
          <a:xfrm>
            <a:off x="1212445" y="4046682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2F750F6B-77E7-4330-9D5E-539D08A560F8}"/>
              </a:ext>
            </a:extLst>
          </p:cNvPr>
          <p:cNvSpPr txBox="1">
            <a:spLocks/>
          </p:cNvSpPr>
          <p:nvPr/>
        </p:nvSpPr>
        <p:spPr>
          <a:xfrm>
            <a:off x="1374482" y="4079801"/>
            <a:ext cx="3227607" cy="4443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spcAft>
                <a:spcPts val="1200"/>
              </a:spcAft>
              <a:buNone/>
              <a:tabLst>
                <a:tab pos="87313" algn="l"/>
              </a:tabLst>
            </a:pPr>
            <a:r>
              <a:rPr lang="ru-RU" sz="1000" dirty="0">
                <a:solidFill>
                  <a:srgbClr val="583C79"/>
                </a:solidFill>
              </a:rPr>
              <a:t>Количество публикаций, доходы от НИР, доходы на одного студента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BF318492-9836-4EDE-B6E8-2B8DC3E6A4BC}"/>
              </a:ext>
            </a:extLst>
          </p:cNvPr>
          <p:cNvGrpSpPr/>
          <p:nvPr/>
        </p:nvGrpSpPr>
        <p:grpSpPr>
          <a:xfrm>
            <a:off x="781435" y="952451"/>
            <a:ext cx="3550186" cy="581945"/>
            <a:chOff x="4135394" y="881062"/>
            <a:chExt cx="3550186" cy="581945"/>
          </a:xfrm>
        </p:grpSpPr>
        <p:sp>
          <p:nvSpPr>
            <p:cNvPr id="48" name="Стрелка вправо 59">
              <a:extLst>
                <a:ext uri="{FF2B5EF4-FFF2-40B4-BE49-F238E27FC236}">
                  <a16:creationId xmlns="" xmlns:a16="http://schemas.microsoft.com/office/drawing/2014/main" id="{71F3A0F1-23F8-499D-A8E2-6C5055FB060E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49" name="Заголовок 1">
              <a:extLst>
                <a:ext uri="{FF2B5EF4-FFF2-40B4-BE49-F238E27FC236}">
                  <a16:creationId xmlns="" xmlns:a16="http://schemas.microsoft.com/office/drawing/2014/main" id="{4432C98A-A142-4320-93C1-3B8E2BBB0739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3227606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Ограничения на максимальный прирост </a:t>
              </a:r>
              <a:b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</a:b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заявки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="" xmlns:a16="http://schemas.microsoft.com/office/drawing/2014/main" id="{E631ADFB-5C30-4966-98EE-8C8DB4F93A9E}"/>
              </a:ext>
            </a:extLst>
          </p:cNvPr>
          <p:cNvGrpSpPr/>
          <p:nvPr/>
        </p:nvGrpSpPr>
        <p:grpSpPr>
          <a:xfrm>
            <a:off x="4700525" y="3522255"/>
            <a:ext cx="3872839" cy="581945"/>
            <a:chOff x="4135394" y="881062"/>
            <a:chExt cx="3872839" cy="581945"/>
          </a:xfrm>
        </p:grpSpPr>
        <p:sp>
          <p:nvSpPr>
            <p:cNvPr id="64" name="Стрелка вправо 59">
              <a:extLst>
                <a:ext uri="{FF2B5EF4-FFF2-40B4-BE49-F238E27FC236}">
                  <a16:creationId xmlns="" xmlns:a16="http://schemas.microsoft.com/office/drawing/2014/main" id="{9FBD7F29-CC2E-426D-9B6B-1C513B60D331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Заголовок 1">
              <a:extLst>
                <a:ext uri="{FF2B5EF4-FFF2-40B4-BE49-F238E27FC236}">
                  <a16:creationId xmlns="" xmlns:a16="http://schemas.microsoft.com/office/drawing/2014/main" id="{56504FB3-B455-4FC9-ADF5-95007A23E647}"/>
                </a:ext>
              </a:extLst>
            </p:cNvPr>
            <p:cNvSpPr txBox="1">
              <a:spLocks/>
            </p:cNvSpPr>
            <p:nvPr/>
          </p:nvSpPr>
          <p:spPr>
            <a:xfrm>
              <a:off x="4457973" y="983963"/>
              <a:ext cx="3550260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Исключение из расчета процента трудоустройства данных с малым числом наблюдений</a:t>
              </a:r>
              <a:endPara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73C78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1C8E6389-E077-4763-9845-EE9257A2FCCE}"/>
              </a:ext>
            </a:extLst>
          </p:cNvPr>
          <p:cNvGrpSpPr/>
          <p:nvPr/>
        </p:nvGrpSpPr>
        <p:grpSpPr>
          <a:xfrm>
            <a:off x="4693849" y="2185071"/>
            <a:ext cx="3550186" cy="581945"/>
            <a:chOff x="4135394" y="881062"/>
            <a:chExt cx="3550186" cy="581945"/>
          </a:xfrm>
        </p:grpSpPr>
        <p:sp>
          <p:nvSpPr>
            <p:cNvPr id="67" name="Стрелка вправо 59">
              <a:extLst>
                <a:ext uri="{FF2B5EF4-FFF2-40B4-BE49-F238E27FC236}">
                  <a16:creationId xmlns="" xmlns:a16="http://schemas.microsoft.com/office/drawing/2014/main" id="{09674588-7C6D-47BF-AEB6-424564B2C3B3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Заголовок 1">
              <a:extLst>
                <a:ext uri="{FF2B5EF4-FFF2-40B4-BE49-F238E27FC236}">
                  <a16:creationId xmlns="" xmlns:a16="http://schemas.microsoft.com/office/drawing/2014/main" id="{12B5F29D-6F08-4CB4-969B-8CB71100DE4B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3227606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Специальный расчет общих объемов КЦП по УГСН с нерепрезентативными данными трудоустройства выпускников</a:t>
              </a:r>
            </a:p>
          </p:txBody>
        </p:sp>
      </p:grpSp>
      <p:sp>
        <p:nvSpPr>
          <p:cNvPr id="69" name="Стрелка вправо 59">
            <a:extLst>
              <a:ext uri="{FF2B5EF4-FFF2-40B4-BE49-F238E27FC236}">
                <a16:creationId xmlns="" xmlns:a16="http://schemas.microsoft.com/office/drawing/2014/main" id="{8198F2B5-FB61-4773-990B-D1AAF31AD88D}"/>
              </a:ext>
            </a:extLst>
          </p:cNvPr>
          <p:cNvSpPr/>
          <p:nvPr/>
        </p:nvSpPr>
        <p:spPr>
          <a:xfrm>
            <a:off x="5095558" y="2894637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="" xmlns:a16="http://schemas.microsoft.com/office/drawing/2014/main" id="{C44960BF-0BF9-4D97-9AD9-24C1AEC4FEB4}"/>
              </a:ext>
            </a:extLst>
          </p:cNvPr>
          <p:cNvSpPr txBox="1">
            <a:spLocks/>
          </p:cNvSpPr>
          <p:nvPr/>
        </p:nvSpPr>
        <p:spPr>
          <a:xfrm>
            <a:off x="5257595" y="2927756"/>
            <a:ext cx="3227607" cy="4443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spcAft>
                <a:spcPts val="1200"/>
              </a:spcAft>
              <a:buNone/>
              <a:tabLst>
                <a:tab pos="87313" algn="l"/>
              </a:tabLst>
            </a:pPr>
            <a:r>
              <a:rPr lang="ru-RU" sz="1000" dirty="0">
                <a:solidFill>
                  <a:srgbClr val="583C79"/>
                </a:solidFill>
              </a:rPr>
              <a:t>Распределение пропорционально численности занятых (выпускников) с учетом доли ФБ в обучении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FA2C6DB-0C07-496C-8ECA-439CE16F701F}"/>
              </a:ext>
            </a:extLst>
          </p:cNvPr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26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13EF7B29-F027-4F44-B61A-DE7491CFEBDF}"/>
              </a:ext>
            </a:extLst>
          </p:cNvPr>
          <p:cNvGrpSpPr/>
          <p:nvPr/>
        </p:nvGrpSpPr>
        <p:grpSpPr>
          <a:xfrm>
            <a:off x="4693849" y="952997"/>
            <a:ext cx="3550186" cy="581945"/>
            <a:chOff x="4135394" y="881062"/>
            <a:chExt cx="3550186" cy="581945"/>
          </a:xfrm>
        </p:grpSpPr>
        <p:sp>
          <p:nvSpPr>
            <p:cNvPr id="46" name="Стрелка вправо 59">
              <a:extLst>
                <a:ext uri="{FF2B5EF4-FFF2-40B4-BE49-F238E27FC236}">
                  <a16:creationId xmlns="" xmlns:a16="http://schemas.microsoft.com/office/drawing/2014/main" id="{F712E2CE-63CC-47B1-8FD4-E947AB2E4514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Заголовок 1">
              <a:extLst>
                <a:ext uri="{FF2B5EF4-FFF2-40B4-BE49-F238E27FC236}">
                  <a16:creationId xmlns="" xmlns:a16="http://schemas.microsoft.com/office/drawing/2014/main" id="{5FB8CBCA-9FCC-4B68-A326-0BBCD01C8153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3227606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1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Ограничение верхней границы нормирования для показателей оценки (сглаживание)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73C78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26C6AF38-04F1-4A5F-BAF9-5023F66CC0C2}"/>
              </a:ext>
            </a:extLst>
          </p:cNvPr>
          <p:cNvGrpSpPr/>
          <p:nvPr/>
        </p:nvGrpSpPr>
        <p:grpSpPr>
          <a:xfrm>
            <a:off x="4700525" y="1569034"/>
            <a:ext cx="3550186" cy="581945"/>
            <a:chOff x="4135394" y="881062"/>
            <a:chExt cx="3550186" cy="581945"/>
          </a:xfrm>
        </p:grpSpPr>
        <p:sp>
          <p:nvSpPr>
            <p:cNvPr id="52" name="Стрелка вправо 59">
              <a:extLst>
                <a:ext uri="{FF2B5EF4-FFF2-40B4-BE49-F238E27FC236}">
                  <a16:creationId xmlns="" xmlns:a16="http://schemas.microsoft.com/office/drawing/2014/main" id="{F0009575-012B-4325-879E-3B7CA2CE8C55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Заголовок 1">
              <a:extLst>
                <a:ext uri="{FF2B5EF4-FFF2-40B4-BE49-F238E27FC236}">
                  <a16:creationId xmlns="" xmlns:a16="http://schemas.microsoft.com/office/drawing/2014/main" id="{CC746EDE-ACCC-4050-BBD2-F62FC7316A90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3227606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1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Ограничения минимальных и максимальных значений в формуле общего объема КЦП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573C78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2B5F2084-BD81-43C2-828C-B2D8D37BB49D}"/>
              </a:ext>
            </a:extLst>
          </p:cNvPr>
          <p:cNvGrpSpPr/>
          <p:nvPr/>
        </p:nvGrpSpPr>
        <p:grpSpPr>
          <a:xfrm>
            <a:off x="4693812" y="4143328"/>
            <a:ext cx="3872839" cy="581945"/>
            <a:chOff x="4135394" y="881062"/>
            <a:chExt cx="3872839" cy="581945"/>
          </a:xfrm>
        </p:grpSpPr>
        <p:sp>
          <p:nvSpPr>
            <p:cNvPr id="56" name="Стрелка вправо 59">
              <a:extLst>
                <a:ext uri="{FF2B5EF4-FFF2-40B4-BE49-F238E27FC236}">
                  <a16:creationId xmlns="" xmlns:a16="http://schemas.microsoft.com/office/drawing/2014/main" id="{AABC34B0-C105-4C41-94A4-544E8BAC0448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Заголовок 1">
              <a:extLst>
                <a:ext uri="{FF2B5EF4-FFF2-40B4-BE49-F238E27FC236}">
                  <a16:creationId xmlns="" xmlns:a16="http://schemas.microsoft.com/office/drawing/2014/main" id="{7C5E5419-2043-4A06-B7F7-B6FB2AC641B8}"/>
                </a:ext>
              </a:extLst>
            </p:cNvPr>
            <p:cNvSpPr txBox="1">
              <a:spLocks/>
            </p:cNvSpPr>
            <p:nvPr/>
          </p:nvSpPr>
          <p:spPr>
            <a:xfrm>
              <a:off x="4457973" y="983963"/>
              <a:ext cx="3550260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Переходный период для внедрения новой модели распределения</a:t>
              </a:r>
              <a:endPara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73C78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pic>
        <p:nvPicPr>
          <p:cNvPr id="59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168E1DE4-7345-49FD-9796-62E81CD1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2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BCB4608-332F-40D5-B19C-07C3DC3E5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58"/>
          <a:stretch/>
        </p:blipFill>
        <p:spPr>
          <a:xfrm rot="16200000">
            <a:off x="7111149" y="659752"/>
            <a:ext cx="2016000" cy="20528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МЕРЫ ПЕРЕХОДНОГО ПЕРИОДА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82D360F6-D55D-43BD-9A59-968EBEF846FA}"/>
              </a:ext>
            </a:extLst>
          </p:cNvPr>
          <p:cNvGrpSpPr/>
          <p:nvPr/>
        </p:nvGrpSpPr>
        <p:grpSpPr>
          <a:xfrm>
            <a:off x="658928" y="905220"/>
            <a:ext cx="3699110" cy="581945"/>
            <a:chOff x="4135394" y="881062"/>
            <a:chExt cx="4327568" cy="581945"/>
          </a:xfrm>
        </p:grpSpPr>
        <p:sp>
          <p:nvSpPr>
            <p:cNvPr id="60" name="Стрелка вправо 59">
              <a:extLst>
                <a:ext uri="{FF2B5EF4-FFF2-40B4-BE49-F238E27FC236}">
                  <a16:creationId xmlns="" xmlns:a16="http://schemas.microsoft.com/office/drawing/2014/main" id="{6F2D8F1E-AD78-4986-AD41-3E5E37CD5E80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Заголовок 1">
              <a:extLst>
                <a:ext uri="{FF2B5EF4-FFF2-40B4-BE49-F238E27FC236}">
                  <a16:creationId xmlns="" xmlns:a16="http://schemas.microsoft.com/office/drawing/2014/main" id="{3A007A28-5186-4566-B67B-13AB43BD117E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Установление ограничений на минимальный балл ЕГЭ, минимальную интегральную оценку с 2022 года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4BE918A7-C573-4AA0-B049-6FCD7C185107}"/>
              </a:ext>
            </a:extLst>
          </p:cNvPr>
          <p:cNvGrpSpPr/>
          <p:nvPr/>
        </p:nvGrpSpPr>
        <p:grpSpPr>
          <a:xfrm>
            <a:off x="658928" y="1607125"/>
            <a:ext cx="3699110" cy="581945"/>
            <a:chOff x="4135394" y="881062"/>
            <a:chExt cx="4327568" cy="581945"/>
          </a:xfrm>
        </p:grpSpPr>
        <p:sp>
          <p:nvSpPr>
            <p:cNvPr id="18" name="Стрелка вправо 59">
              <a:extLst>
                <a:ext uri="{FF2B5EF4-FFF2-40B4-BE49-F238E27FC236}">
                  <a16:creationId xmlns="" xmlns:a16="http://schemas.microsoft.com/office/drawing/2014/main" id="{644E1D88-B788-4AFE-A0CD-CC0362CCEBB7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Заголовок 1">
              <a:extLst>
                <a:ext uri="{FF2B5EF4-FFF2-40B4-BE49-F238E27FC236}">
                  <a16:creationId xmlns="" xmlns:a16="http://schemas.microsoft.com/office/drawing/2014/main" id="{A184DA16-E20C-408F-A152-9BED6154C428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Плавное внедрение нового механизма </a:t>
              </a:r>
              <a:b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</a:b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распределения </a:t>
              </a:r>
            </a:p>
          </p:txBody>
        </p:sp>
      </p:grpSp>
      <p:sp>
        <p:nvSpPr>
          <p:cNvPr id="23" name="Скругленный прямоугольник 56">
            <a:extLst>
              <a:ext uri="{FF2B5EF4-FFF2-40B4-BE49-F238E27FC236}">
                <a16:creationId xmlns="" xmlns:a16="http://schemas.microsoft.com/office/drawing/2014/main" id="{DF3590E8-5ECB-41E7-8251-7AE9A18F75C8}"/>
              </a:ext>
            </a:extLst>
          </p:cNvPr>
          <p:cNvSpPr/>
          <p:nvPr/>
        </p:nvSpPr>
        <p:spPr>
          <a:xfrm>
            <a:off x="1654321" y="3030223"/>
            <a:ext cx="1584883" cy="458593"/>
          </a:xfrm>
          <a:prstGeom prst="roundRect">
            <a:avLst>
              <a:gd name="adj" fmla="val 13653"/>
            </a:avLst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Общий объем КЦП</a:t>
            </a:r>
          </a:p>
        </p:txBody>
      </p:sp>
      <p:sp>
        <p:nvSpPr>
          <p:cNvPr id="24" name="Скругленный прямоугольник 35">
            <a:extLst>
              <a:ext uri="{FF2B5EF4-FFF2-40B4-BE49-F238E27FC236}">
                <a16:creationId xmlns="" xmlns:a16="http://schemas.microsoft.com/office/drawing/2014/main" id="{F522AB98-CCBA-4EAF-B702-8C80534BF8F4}"/>
              </a:ext>
            </a:extLst>
          </p:cNvPr>
          <p:cNvSpPr/>
          <p:nvPr/>
        </p:nvSpPr>
        <p:spPr>
          <a:xfrm>
            <a:off x="3845931" y="2681263"/>
            <a:ext cx="801968" cy="37531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400" dirty="0">
                <a:solidFill>
                  <a:srgbClr val="583C79"/>
                </a:solidFill>
                <a:latin typeface="Calibri" pitchFamily="34" charset="0"/>
              </a:rPr>
              <a:t>85%</a:t>
            </a:r>
          </a:p>
        </p:txBody>
      </p:sp>
      <p:sp>
        <p:nvSpPr>
          <p:cNvPr id="25" name="Скругленный прямоугольник 35">
            <a:extLst>
              <a:ext uri="{FF2B5EF4-FFF2-40B4-BE49-F238E27FC236}">
                <a16:creationId xmlns="" xmlns:a16="http://schemas.microsoft.com/office/drawing/2014/main" id="{D400D01C-7173-4055-A540-8ECB57BEDC26}"/>
              </a:ext>
            </a:extLst>
          </p:cNvPr>
          <p:cNvSpPr/>
          <p:nvPr/>
        </p:nvSpPr>
        <p:spPr>
          <a:xfrm>
            <a:off x="3845931" y="3496959"/>
            <a:ext cx="801968" cy="37531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400" dirty="0">
                <a:solidFill>
                  <a:srgbClr val="583C79"/>
                </a:solidFill>
                <a:latin typeface="Calibri" pitchFamily="34" charset="0"/>
              </a:rPr>
              <a:t>15%</a:t>
            </a:r>
          </a:p>
        </p:txBody>
      </p:sp>
      <p:sp>
        <p:nvSpPr>
          <p:cNvPr id="26" name="Стрелка вниз 53">
            <a:extLst>
              <a:ext uri="{FF2B5EF4-FFF2-40B4-BE49-F238E27FC236}">
                <a16:creationId xmlns="" xmlns:a16="http://schemas.microsoft.com/office/drawing/2014/main" id="{10EF64CA-71D4-4843-AA80-5B4D46A9D7AD}"/>
              </a:ext>
            </a:extLst>
          </p:cNvPr>
          <p:cNvSpPr/>
          <p:nvPr/>
        </p:nvSpPr>
        <p:spPr>
          <a:xfrm rot="15099137">
            <a:off x="3402327" y="2786371"/>
            <a:ext cx="272251" cy="371378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53">
            <a:extLst>
              <a:ext uri="{FF2B5EF4-FFF2-40B4-BE49-F238E27FC236}">
                <a16:creationId xmlns="" xmlns:a16="http://schemas.microsoft.com/office/drawing/2014/main" id="{817E5CF1-2DA0-475B-9144-0E92059EE880}"/>
              </a:ext>
            </a:extLst>
          </p:cNvPr>
          <p:cNvSpPr/>
          <p:nvPr/>
        </p:nvSpPr>
        <p:spPr>
          <a:xfrm rot="6500863" flipV="1">
            <a:off x="3408460" y="3352893"/>
            <a:ext cx="272251" cy="371378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E6EB636-7E15-49DC-8768-80FB254A4277}"/>
              </a:ext>
            </a:extLst>
          </p:cNvPr>
          <p:cNvSpPr/>
          <p:nvPr/>
        </p:nvSpPr>
        <p:spPr>
          <a:xfrm>
            <a:off x="1236904" y="2456445"/>
            <a:ext cx="2038259" cy="38168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распределение пропорционально итогам конкурсного распределения базового периода (2018-2020 гг.)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91C11537-C8A1-4198-B8E9-0613A8E90E94}"/>
              </a:ext>
            </a:extLst>
          </p:cNvPr>
          <p:cNvGrpSpPr/>
          <p:nvPr/>
        </p:nvGrpSpPr>
        <p:grpSpPr>
          <a:xfrm>
            <a:off x="6269594" y="4206583"/>
            <a:ext cx="2622158" cy="581945"/>
            <a:chOff x="4135394" y="881062"/>
            <a:chExt cx="3067648" cy="581945"/>
          </a:xfrm>
        </p:grpSpPr>
        <p:sp>
          <p:nvSpPr>
            <p:cNvPr id="33" name="Стрелка вправо 59">
              <a:extLst>
                <a:ext uri="{FF2B5EF4-FFF2-40B4-BE49-F238E27FC236}">
                  <a16:creationId xmlns="" xmlns:a16="http://schemas.microsoft.com/office/drawing/2014/main" id="{2CE17361-0E83-499F-BC3D-0A82991192C6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Заголовок 1">
              <a:extLst>
                <a:ext uri="{FF2B5EF4-FFF2-40B4-BE49-F238E27FC236}">
                  <a16:creationId xmlns="" xmlns:a16="http://schemas.microsoft.com/office/drawing/2014/main" id="{593C820E-7A85-4124-8ACD-AC3D4310BC24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274506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Завершение «переходного периода» </a:t>
              </a:r>
              <a:b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</a:b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в 2024 году</a:t>
              </a: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A2DADFF3-B23B-489E-93F9-1F4144BA4F1E}"/>
              </a:ext>
            </a:extLst>
          </p:cNvPr>
          <p:cNvSpPr/>
          <p:nvPr/>
        </p:nvSpPr>
        <p:spPr>
          <a:xfrm>
            <a:off x="1262172" y="3546172"/>
            <a:ext cx="2038259" cy="38168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распределение по новому механизму конкурсного отбора</a:t>
            </a:r>
          </a:p>
        </p:txBody>
      </p:sp>
      <p:sp>
        <p:nvSpPr>
          <p:cNvPr id="37" name="Скругленный прямоугольник 35">
            <a:extLst>
              <a:ext uri="{FF2B5EF4-FFF2-40B4-BE49-F238E27FC236}">
                <a16:creationId xmlns="" xmlns:a16="http://schemas.microsoft.com/office/drawing/2014/main" id="{C78A6D12-1657-45A8-B167-2A157FA55BB4}"/>
              </a:ext>
            </a:extLst>
          </p:cNvPr>
          <p:cNvSpPr/>
          <p:nvPr/>
        </p:nvSpPr>
        <p:spPr>
          <a:xfrm>
            <a:off x="4807869" y="2681263"/>
            <a:ext cx="801968" cy="37531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400" dirty="0">
                <a:solidFill>
                  <a:srgbClr val="583C79"/>
                </a:solidFill>
                <a:latin typeface="Calibri" pitchFamily="34" charset="0"/>
              </a:rPr>
              <a:t>60%</a:t>
            </a:r>
          </a:p>
        </p:txBody>
      </p:sp>
      <p:sp>
        <p:nvSpPr>
          <p:cNvPr id="38" name="Скругленный прямоугольник 35">
            <a:extLst>
              <a:ext uri="{FF2B5EF4-FFF2-40B4-BE49-F238E27FC236}">
                <a16:creationId xmlns="" xmlns:a16="http://schemas.microsoft.com/office/drawing/2014/main" id="{F52223CD-6248-4BE0-9140-7E23068204AF}"/>
              </a:ext>
            </a:extLst>
          </p:cNvPr>
          <p:cNvSpPr/>
          <p:nvPr/>
        </p:nvSpPr>
        <p:spPr>
          <a:xfrm>
            <a:off x="5769807" y="2681263"/>
            <a:ext cx="801968" cy="37531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400" dirty="0">
                <a:solidFill>
                  <a:srgbClr val="583C79"/>
                </a:solidFill>
                <a:latin typeface="Calibri" pitchFamily="34" charset="0"/>
              </a:rPr>
              <a:t>30%</a:t>
            </a:r>
          </a:p>
        </p:txBody>
      </p:sp>
      <p:sp>
        <p:nvSpPr>
          <p:cNvPr id="39" name="Скругленный прямоугольник 35">
            <a:extLst>
              <a:ext uri="{FF2B5EF4-FFF2-40B4-BE49-F238E27FC236}">
                <a16:creationId xmlns="" xmlns:a16="http://schemas.microsoft.com/office/drawing/2014/main" id="{BF601D2E-4733-4757-94CC-E728D096B7D3}"/>
              </a:ext>
            </a:extLst>
          </p:cNvPr>
          <p:cNvSpPr/>
          <p:nvPr/>
        </p:nvSpPr>
        <p:spPr>
          <a:xfrm>
            <a:off x="6731745" y="2681263"/>
            <a:ext cx="801968" cy="37531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400" dirty="0">
                <a:solidFill>
                  <a:srgbClr val="583C79"/>
                </a:solidFill>
                <a:latin typeface="Calibri" pitchFamily="34" charset="0"/>
              </a:rPr>
              <a:t>0%</a:t>
            </a:r>
          </a:p>
        </p:txBody>
      </p:sp>
      <p:sp>
        <p:nvSpPr>
          <p:cNvPr id="41" name="Скругленный прямоугольник 35">
            <a:extLst>
              <a:ext uri="{FF2B5EF4-FFF2-40B4-BE49-F238E27FC236}">
                <a16:creationId xmlns="" xmlns:a16="http://schemas.microsoft.com/office/drawing/2014/main" id="{E0DCAE16-6844-432C-B8E8-21A77242D2F4}"/>
              </a:ext>
            </a:extLst>
          </p:cNvPr>
          <p:cNvSpPr/>
          <p:nvPr/>
        </p:nvSpPr>
        <p:spPr>
          <a:xfrm>
            <a:off x="4807869" y="3496959"/>
            <a:ext cx="801968" cy="37531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400" dirty="0">
                <a:solidFill>
                  <a:srgbClr val="583C79"/>
                </a:solidFill>
                <a:latin typeface="Calibri" pitchFamily="34" charset="0"/>
              </a:rPr>
              <a:t>40%</a:t>
            </a:r>
          </a:p>
        </p:txBody>
      </p:sp>
      <p:sp>
        <p:nvSpPr>
          <p:cNvPr id="42" name="Скругленный прямоугольник 35">
            <a:extLst>
              <a:ext uri="{FF2B5EF4-FFF2-40B4-BE49-F238E27FC236}">
                <a16:creationId xmlns="" xmlns:a16="http://schemas.microsoft.com/office/drawing/2014/main" id="{366BE9BD-CBE8-46C8-8DCB-92A23E77F30F}"/>
              </a:ext>
            </a:extLst>
          </p:cNvPr>
          <p:cNvSpPr/>
          <p:nvPr/>
        </p:nvSpPr>
        <p:spPr>
          <a:xfrm>
            <a:off x="5769807" y="3496959"/>
            <a:ext cx="801968" cy="37531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400" dirty="0">
                <a:solidFill>
                  <a:srgbClr val="583C79"/>
                </a:solidFill>
                <a:latin typeface="Calibri" pitchFamily="34" charset="0"/>
              </a:rPr>
              <a:t>70%</a:t>
            </a:r>
          </a:p>
        </p:txBody>
      </p:sp>
      <p:sp>
        <p:nvSpPr>
          <p:cNvPr id="43" name="Скругленный прямоугольник 35">
            <a:extLst>
              <a:ext uri="{FF2B5EF4-FFF2-40B4-BE49-F238E27FC236}">
                <a16:creationId xmlns="" xmlns:a16="http://schemas.microsoft.com/office/drawing/2014/main" id="{70EEAA7B-33F1-49E1-AA9B-5B5A6C1FFB6E}"/>
              </a:ext>
            </a:extLst>
          </p:cNvPr>
          <p:cNvSpPr/>
          <p:nvPr/>
        </p:nvSpPr>
        <p:spPr>
          <a:xfrm>
            <a:off x="6731745" y="3496959"/>
            <a:ext cx="801968" cy="37531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400" dirty="0">
                <a:solidFill>
                  <a:srgbClr val="583C79"/>
                </a:solidFill>
                <a:latin typeface="Calibri" pitchFamily="34" charset="0"/>
              </a:rPr>
              <a:t>100%</a:t>
            </a:r>
          </a:p>
        </p:txBody>
      </p:sp>
      <p:sp>
        <p:nvSpPr>
          <p:cNvPr id="45" name="Rectangle: Rounded Corners 112" title="Milestone Graphic">
            <a:extLst>
              <a:ext uri="{FF2B5EF4-FFF2-40B4-BE49-F238E27FC236}">
                <a16:creationId xmlns="" xmlns:a16="http://schemas.microsoft.com/office/drawing/2014/main" id="{7BCA53B9-D009-4CDD-96ED-56FB816D9A0B}"/>
              </a:ext>
            </a:extLst>
          </p:cNvPr>
          <p:cNvSpPr/>
          <p:nvPr/>
        </p:nvSpPr>
        <p:spPr>
          <a:xfrm>
            <a:off x="3845931" y="2456445"/>
            <a:ext cx="801968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2021</a:t>
            </a:r>
            <a:endParaRPr lang="en-US" sz="1100" dirty="0"/>
          </a:p>
        </p:txBody>
      </p:sp>
      <p:sp>
        <p:nvSpPr>
          <p:cNvPr id="46" name="Rectangle: Rounded Corners 112" title="Milestone Graphic">
            <a:extLst>
              <a:ext uri="{FF2B5EF4-FFF2-40B4-BE49-F238E27FC236}">
                <a16:creationId xmlns="" xmlns:a16="http://schemas.microsoft.com/office/drawing/2014/main" id="{733C24A3-F655-42A4-A6FC-09C7DE583B98}"/>
              </a:ext>
            </a:extLst>
          </p:cNvPr>
          <p:cNvSpPr/>
          <p:nvPr/>
        </p:nvSpPr>
        <p:spPr>
          <a:xfrm>
            <a:off x="4807869" y="2448258"/>
            <a:ext cx="801968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2022</a:t>
            </a:r>
            <a:endParaRPr lang="en-US" sz="1100" dirty="0"/>
          </a:p>
        </p:txBody>
      </p:sp>
      <p:sp>
        <p:nvSpPr>
          <p:cNvPr id="47" name="Rectangle: Rounded Corners 112" title="Milestone Graphic">
            <a:extLst>
              <a:ext uri="{FF2B5EF4-FFF2-40B4-BE49-F238E27FC236}">
                <a16:creationId xmlns="" xmlns:a16="http://schemas.microsoft.com/office/drawing/2014/main" id="{2004720E-2605-4D76-A316-AEB88980B17C}"/>
              </a:ext>
            </a:extLst>
          </p:cNvPr>
          <p:cNvSpPr/>
          <p:nvPr/>
        </p:nvSpPr>
        <p:spPr>
          <a:xfrm>
            <a:off x="5769807" y="2445692"/>
            <a:ext cx="801968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2023</a:t>
            </a:r>
            <a:endParaRPr lang="en-US" sz="1100" dirty="0"/>
          </a:p>
        </p:txBody>
      </p:sp>
      <p:sp>
        <p:nvSpPr>
          <p:cNvPr id="48" name="Rectangle: Rounded Corners 112" title="Milestone Graphic">
            <a:extLst>
              <a:ext uri="{FF2B5EF4-FFF2-40B4-BE49-F238E27FC236}">
                <a16:creationId xmlns="" xmlns:a16="http://schemas.microsoft.com/office/drawing/2014/main" id="{BEDC9D75-4ACE-4C77-8199-16519F904323}"/>
              </a:ext>
            </a:extLst>
          </p:cNvPr>
          <p:cNvSpPr/>
          <p:nvPr/>
        </p:nvSpPr>
        <p:spPr>
          <a:xfrm>
            <a:off x="6731745" y="2440564"/>
            <a:ext cx="801968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2024</a:t>
            </a:r>
            <a:endParaRPr lang="en-US" sz="1100" dirty="0"/>
          </a:p>
        </p:txBody>
      </p:sp>
      <p:sp>
        <p:nvSpPr>
          <p:cNvPr id="50" name="Rectangle: Rounded Corners 112" title="Milestone Graphic">
            <a:extLst>
              <a:ext uri="{FF2B5EF4-FFF2-40B4-BE49-F238E27FC236}">
                <a16:creationId xmlns="" xmlns:a16="http://schemas.microsoft.com/office/drawing/2014/main" id="{34A55C35-ACB1-467E-AEA0-4531BC5E1D38}"/>
              </a:ext>
            </a:extLst>
          </p:cNvPr>
          <p:cNvSpPr/>
          <p:nvPr/>
        </p:nvSpPr>
        <p:spPr>
          <a:xfrm>
            <a:off x="3845931" y="3271574"/>
            <a:ext cx="801968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2021</a:t>
            </a:r>
            <a:endParaRPr lang="en-US" sz="1100" dirty="0"/>
          </a:p>
        </p:txBody>
      </p:sp>
      <p:sp>
        <p:nvSpPr>
          <p:cNvPr id="51" name="Rectangle: Rounded Corners 112" title="Milestone Graphic">
            <a:extLst>
              <a:ext uri="{FF2B5EF4-FFF2-40B4-BE49-F238E27FC236}">
                <a16:creationId xmlns="" xmlns:a16="http://schemas.microsoft.com/office/drawing/2014/main" id="{3866C2E8-EDBE-457A-B5EC-5F43B1A52066}"/>
              </a:ext>
            </a:extLst>
          </p:cNvPr>
          <p:cNvSpPr/>
          <p:nvPr/>
        </p:nvSpPr>
        <p:spPr>
          <a:xfrm>
            <a:off x="4807869" y="3263387"/>
            <a:ext cx="801968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2022</a:t>
            </a:r>
            <a:endParaRPr lang="en-US" sz="1100" dirty="0"/>
          </a:p>
        </p:txBody>
      </p:sp>
      <p:sp>
        <p:nvSpPr>
          <p:cNvPr id="52" name="Rectangle: Rounded Corners 112" title="Milestone Graphic">
            <a:extLst>
              <a:ext uri="{FF2B5EF4-FFF2-40B4-BE49-F238E27FC236}">
                <a16:creationId xmlns="" xmlns:a16="http://schemas.microsoft.com/office/drawing/2014/main" id="{5C705CEF-75CA-424A-A8EC-64B211F1FF50}"/>
              </a:ext>
            </a:extLst>
          </p:cNvPr>
          <p:cNvSpPr/>
          <p:nvPr/>
        </p:nvSpPr>
        <p:spPr>
          <a:xfrm>
            <a:off x="5769807" y="3260821"/>
            <a:ext cx="801968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2023</a:t>
            </a:r>
            <a:endParaRPr lang="en-US" sz="1100" dirty="0"/>
          </a:p>
        </p:txBody>
      </p:sp>
      <p:sp>
        <p:nvSpPr>
          <p:cNvPr id="53" name="Rectangle: Rounded Corners 112" title="Milestone Graphic">
            <a:extLst>
              <a:ext uri="{FF2B5EF4-FFF2-40B4-BE49-F238E27FC236}">
                <a16:creationId xmlns="" xmlns:a16="http://schemas.microsoft.com/office/drawing/2014/main" id="{155946EE-177D-4B7D-BED8-E72D223F6BFE}"/>
              </a:ext>
            </a:extLst>
          </p:cNvPr>
          <p:cNvSpPr/>
          <p:nvPr/>
        </p:nvSpPr>
        <p:spPr>
          <a:xfrm>
            <a:off x="6731745" y="3255693"/>
            <a:ext cx="801968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2024</a:t>
            </a:r>
            <a:endParaRPr lang="en-US" sz="1100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84212EBE-6AF2-4168-9A7B-F0287BAEB279}"/>
              </a:ext>
            </a:extLst>
          </p:cNvPr>
          <p:cNvSpPr/>
          <p:nvPr/>
        </p:nvSpPr>
        <p:spPr>
          <a:xfrm>
            <a:off x="524060" y="4284567"/>
            <a:ext cx="3432003" cy="431786"/>
          </a:xfrm>
          <a:prstGeom prst="rect">
            <a:avLst/>
          </a:prstGeom>
          <a:solidFill>
            <a:srgbClr val="449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Позволяет перейти от существующего распределения к новой модели без резких «скачков» КЦП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72ADA47-0B3F-4115-9F49-635DEAE25CD8}"/>
              </a:ext>
            </a:extLst>
          </p:cNvPr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>
                <a:solidFill>
                  <a:srgbClr val="4493A9"/>
                </a:solidFill>
                <a:latin typeface="Corbel" panose="020B0503020204020204" pitchFamily="34" charset="0"/>
              </a:rPr>
              <a:t>27</a:t>
            </a:r>
            <a:endParaRPr lang="ru-RU" sz="1200" dirty="0">
              <a:solidFill>
                <a:srgbClr val="4493A9"/>
              </a:solidFill>
              <a:latin typeface="Corbel" panose="020B0503020204020204" pitchFamily="34" charset="0"/>
            </a:endParaRPr>
          </a:p>
        </p:txBody>
      </p:sp>
      <p:pic>
        <p:nvPicPr>
          <p:cNvPr id="44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2C41FD53-0AEA-4C9C-8A13-3CFCDE4B2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02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455B32C-C4D0-4DB7-987C-1DB3C2135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53" t="23710" r="9912" b="25428"/>
          <a:stretch/>
        </p:blipFill>
        <p:spPr>
          <a:xfrm>
            <a:off x="0" y="700022"/>
            <a:ext cx="4680000" cy="4320000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-11216" y="-2282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3624" y="3555808"/>
            <a:ext cx="270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AD76E695-22AB-4BBA-90D8-64B89CB6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62" y="109686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4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8382E888-B49A-40F4-B30B-E99988B2F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3" t="4" r="8051" b="35605"/>
          <a:stretch/>
        </p:blipFill>
        <p:spPr>
          <a:xfrm rot="16200000">
            <a:off x="6788290" y="2675609"/>
            <a:ext cx="2304913" cy="24096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ПОЛНОМОЧИЯ ЦЕНТРОВ ОТВЕТСТВЕННОСТИ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5" name="Группа 64">
            <a:extLst>
              <a:ext uri="{FF2B5EF4-FFF2-40B4-BE49-F238E27FC236}">
                <a16:creationId xmlns="" xmlns:a16="http://schemas.microsoft.com/office/drawing/2014/main" id="{CC9FF441-2C52-423A-B7F2-CAC0E78D2D90}"/>
              </a:ext>
            </a:extLst>
          </p:cNvPr>
          <p:cNvGrpSpPr/>
          <p:nvPr/>
        </p:nvGrpSpPr>
        <p:grpSpPr>
          <a:xfrm>
            <a:off x="741377" y="1099381"/>
            <a:ext cx="3550186" cy="581945"/>
            <a:chOff x="4135394" y="881062"/>
            <a:chExt cx="3550186" cy="581945"/>
          </a:xfrm>
        </p:grpSpPr>
        <p:sp>
          <p:nvSpPr>
            <p:cNvPr id="66" name="Стрелка вправо 59">
              <a:extLst>
                <a:ext uri="{FF2B5EF4-FFF2-40B4-BE49-F238E27FC236}">
                  <a16:creationId xmlns="" xmlns:a16="http://schemas.microsoft.com/office/drawing/2014/main" id="{657506A1-8968-4BA8-9D40-787306308AC7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Заголовок 1">
              <a:extLst>
                <a:ext uri="{FF2B5EF4-FFF2-40B4-BE49-F238E27FC236}">
                  <a16:creationId xmlns="" xmlns:a16="http://schemas.microsoft.com/office/drawing/2014/main" id="{D6086FE3-77C2-4F36-AC68-7B36D0AD175C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3227606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Подготовка и согласование предложений по общему объему КЦП по УГСН (НПС)</a:t>
              </a:r>
              <a:endPara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73C78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F09D0D70-FDDA-4EE5-A40C-BF1C30E203C5}"/>
              </a:ext>
            </a:extLst>
          </p:cNvPr>
          <p:cNvGrpSpPr/>
          <p:nvPr/>
        </p:nvGrpSpPr>
        <p:grpSpPr>
          <a:xfrm>
            <a:off x="741377" y="1794801"/>
            <a:ext cx="3550186" cy="581945"/>
            <a:chOff x="4135394" y="881062"/>
            <a:chExt cx="3550186" cy="581945"/>
          </a:xfrm>
        </p:grpSpPr>
        <p:sp>
          <p:nvSpPr>
            <p:cNvPr id="74" name="Стрелка вправо 59">
              <a:extLst>
                <a:ext uri="{FF2B5EF4-FFF2-40B4-BE49-F238E27FC236}">
                  <a16:creationId xmlns="" xmlns:a16="http://schemas.microsoft.com/office/drawing/2014/main" id="{91DECF25-CCF9-4D10-885F-8AE8D8B03F77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Заголовок 1">
              <a:extLst>
                <a:ext uri="{FF2B5EF4-FFF2-40B4-BE49-F238E27FC236}">
                  <a16:creationId xmlns="" xmlns:a16="http://schemas.microsoft.com/office/drawing/2014/main" id="{E6E429A5-03F9-4B0C-9298-7438B0E3E159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3227606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Корректировка регионального распределения общих объемов КЦП, доведенного МОН</a:t>
              </a:r>
              <a:endPara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73C78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="" xmlns:a16="http://schemas.microsoft.com/office/drawing/2014/main" id="{94DC8815-1145-482B-A1D7-9C97FDAF8F7C}"/>
              </a:ext>
            </a:extLst>
          </p:cNvPr>
          <p:cNvGrpSpPr/>
          <p:nvPr/>
        </p:nvGrpSpPr>
        <p:grpSpPr>
          <a:xfrm>
            <a:off x="741377" y="2490221"/>
            <a:ext cx="3984118" cy="581945"/>
            <a:chOff x="4135394" y="881062"/>
            <a:chExt cx="3984118" cy="581945"/>
          </a:xfrm>
        </p:grpSpPr>
        <p:sp>
          <p:nvSpPr>
            <p:cNvPr id="77" name="Стрелка вправо 59">
              <a:extLst>
                <a:ext uri="{FF2B5EF4-FFF2-40B4-BE49-F238E27FC236}">
                  <a16:creationId xmlns="" xmlns:a16="http://schemas.microsoft.com/office/drawing/2014/main" id="{BAB3F51F-1831-4D7B-B99B-1768C8D4A528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Заголовок 1">
              <a:extLst>
                <a:ext uri="{FF2B5EF4-FFF2-40B4-BE49-F238E27FC236}">
                  <a16:creationId xmlns="" xmlns:a16="http://schemas.microsoft.com/office/drawing/2014/main" id="{8CEDEFF7-09A5-4E96-9545-000390093C4F}"/>
                </a:ext>
              </a:extLst>
            </p:cNvPr>
            <p:cNvSpPr txBox="1">
              <a:spLocks/>
            </p:cNvSpPr>
            <p:nvPr/>
          </p:nvSpPr>
          <p:spPr>
            <a:xfrm>
              <a:off x="4457973" y="983963"/>
              <a:ext cx="3661539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Консолидация и учет предложений субъектов РФ по региональному распределению общих объемов КЦП</a:t>
              </a:r>
              <a:endPara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73C78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30" name="Прямоугольник 129">
            <a:extLst>
              <a:ext uri="{FF2B5EF4-FFF2-40B4-BE49-F238E27FC236}">
                <a16:creationId xmlns="" xmlns:a16="http://schemas.microsoft.com/office/drawing/2014/main" id="{6A3AA170-6757-40CC-8F92-77CA8D38C3F3}"/>
              </a:ext>
            </a:extLst>
          </p:cNvPr>
          <p:cNvSpPr/>
          <p:nvPr/>
        </p:nvSpPr>
        <p:spPr>
          <a:xfrm>
            <a:off x="4914946" y="2565300"/>
            <a:ext cx="3263022" cy="431786"/>
          </a:xfrm>
          <a:prstGeom prst="rect">
            <a:avLst/>
          </a:prstGeom>
          <a:solidFill>
            <a:srgbClr val="449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Центр ответственности вправе не учитывать предложения субъектов РФ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="" xmlns:a16="http://schemas.microsoft.com/office/drawing/2014/main" id="{501975B3-FAE2-4B25-B561-035E0FD461BB}"/>
              </a:ext>
            </a:extLst>
          </p:cNvPr>
          <p:cNvGrpSpPr/>
          <p:nvPr/>
        </p:nvGrpSpPr>
        <p:grpSpPr>
          <a:xfrm>
            <a:off x="741377" y="3153547"/>
            <a:ext cx="3550186" cy="581945"/>
            <a:chOff x="4135394" y="881062"/>
            <a:chExt cx="3550186" cy="581945"/>
          </a:xfrm>
        </p:grpSpPr>
        <p:sp>
          <p:nvSpPr>
            <p:cNvPr id="132" name="Стрелка вправо 59">
              <a:extLst>
                <a:ext uri="{FF2B5EF4-FFF2-40B4-BE49-F238E27FC236}">
                  <a16:creationId xmlns="" xmlns:a16="http://schemas.microsoft.com/office/drawing/2014/main" id="{B456EF2C-889A-47B3-B62C-FB22946FE296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4" name="Заголовок 1">
              <a:extLst>
                <a:ext uri="{FF2B5EF4-FFF2-40B4-BE49-F238E27FC236}">
                  <a16:creationId xmlns="" xmlns:a16="http://schemas.microsoft.com/office/drawing/2014/main" id="{3BAC7B84-9549-4340-A6A1-59DF7894F5D7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3227606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Предложения по минимальному баллу ЕГЭ, минимальной оценке заявок по УГСН (НПС)</a:t>
              </a:r>
              <a:endPara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73C78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Группа 134">
            <a:extLst>
              <a:ext uri="{FF2B5EF4-FFF2-40B4-BE49-F238E27FC236}">
                <a16:creationId xmlns="" xmlns:a16="http://schemas.microsoft.com/office/drawing/2014/main" id="{6FDB479B-2B4A-4B72-9481-A5FCF1654B1C}"/>
              </a:ext>
            </a:extLst>
          </p:cNvPr>
          <p:cNvGrpSpPr/>
          <p:nvPr/>
        </p:nvGrpSpPr>
        <p:grpSpPr>
          <a:xfrm>
            <a:off x="741377" y="3848967"/>
            <a:ext cx="3550186" cy="581945"/>
            <a:chOff x="4135394" y="881062"/>
            <a:chExt cx="3550186" cy="581945"/>
          </a:xfrm>
        </p:grpSpPr>
        <p:sp>
          <p:nvSpPr>
            <p:cNvPr id="136" name="Стрелка вправо 59">
              <a:extLst>
                <a:ext uri="{FF2B5EF4-FFF2-40B4-BE49-F238E27FC236}">
                  <a16:creationId xmlns="" xmlns:a16="http://schemas.microsoft.com/office/drawing/2014/main" id="{45910F46-B671-44E2-A6A5-5870A2C54B19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7" name="Заголовок 1">
              <a:extLst>
                <a:ext uri="{FF2B5EF4-FFF2-40B4-BE49-F238E27FC236}">
                  <a16:creationId xmlns="" xmlns:a16="http://schemas.microsoft.com/office/drawing/2014/main" id="{EA6B4FB3-529C-4115-9364-F742866667F2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3227606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Рассмотрение апелляций ВУЗов по </a:t>
              </a:r>
              <a:b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</a:b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техническим ошибкам</a:t>
              </a:r>
              <a:endParaRPr kumimoji="0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573C78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C6A65E5-313B-40C0-819D-F57982ECF857}"/>
              </a:ext>
            </a:extLst>
          </p:cNvPr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3</a:t>
            </a:r>
          </a:p>
        </p:txBody>
      </p:sp>
      <p:pic>
        <p:nvPicPr>
          <p:cNvPr id="30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E0028BD1-9259-4AA4-8BAE-7A8723B3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ЦЕНТРЫ ОТВЕТСТВЕННОСТИ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(ПО СОГЛАСОВАНИЮ)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0" name="Таблица 59">
            <a:extLst>
              <a:ext uri="{FF2B5EF4-FFF2-40B4-BE49-F238E27FC236}">
                <a16:creationId xmlns="" xmlns:a16="http://schemas.microsoft.com/office/drawing/2014/main" id="{6F25ABA9-8AA3-49C8-9BBF-CBD7C0775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280623"/>
              </p:ext>
            </p:extLst>
          </p:nvPr>
        </p:nvGraphicFramePr>
        <p:xfrm>
          <a:off x="576252" y="924769"/>
          <a:ext cx="8026400" cy="258548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257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2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31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476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92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latin typeface="Corbel" panose="020B0503020204020204" pitchFamily="34" charset="0"/>
                        </a:rPr>
                        <a:t>Центр ответственности</a:t>
                      </a:r>
                    </a:p>
                  </a:txBody>
                  <a:tcPr marT="0" marB="0" anchor="ctr" anchorCtr="1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486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latin typeface="Corbel" panose="020B0503020204020204" pitchFamily="34" charset="0"/>
                        </a:rPr>
                        <a:t>УГСН</a:t>
                      </a:r>
                    </a:p>
                  </a:txBody>
                  <a:tcPr marT="0" marB="0" anchor="ctr" anchorCtr="1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486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latin typeface="Corbel" panose="020B0503020204020204" pitchFamily="34" charset="0"/>
                        </a:rPr>
                        <a:t>Центр ответственности</a:t>
                      </a:r>
                    </a:p>
                  </a:txBody>
                  <a:tcPr marT="0" marB="0" anchor="ctr" anchorCtr="1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486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latin typeface="Corbel" panose="020B0503020204020204" pitchFamily="34" charset="0"/>
                        </a:rPr>
                        <a:t>УГСН</a:t>
                      </a:r>
                    </a:p>
                  </a:txBody>
                  <a:tcPr marT="0" marB="0" anchor="ctr" anchorCtr="1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48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233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rbel" panose="020B0503020204020204" pitchFamily="34" charset="0"/>
                        </a:rPr>
                        <a:t>Минобрнауки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01 (частично), 03-04, 06 (ч), 21 (ч), 37 (ч), 39 (ч), 41, 45-47 (ч), 56, 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Минпромторг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06 (ч), 11 (ч), 12, 13 (ч), 15-17, 18-19 (ч), 22, 23-24 (ч), 26 (ч), 27,28, 29, 35 (ч)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Минкомсвязи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01 (ч), 02, 09, 11 (ч), 38 (ч) 42, 45 (ч)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Минкультуры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07 (ч), 50-55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86456979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Минздрав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30-34, 37 (ч)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Минстрой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07 (ч), 08 (ч), 35 (ч), 38 (ч)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Минэкономразвития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38 (ч), 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Минсельхоз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19-21 (ч), 35 (ч), 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Минприроды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05, 20 (ч), 21 (ч), 35 (ч)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Минтранс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08 (ч),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23 (ч), 25, 26 (ч)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99293916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Минэнерго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13 (ч), 21 (ч)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Минспорт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Минпросвещения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44, 47 (ч), 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Минтруд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39 (ч)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МЧС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20 (ч)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Росархив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46 (ч)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Росмолодежь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39 (ч)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ФСТЭК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ГК Роскосмос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24 (ч)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ГК Росатом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14, 18 (ч)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Минюст России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64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1617FD08-EB5F-4F0B-825B-43A03E7D1BD0}"/>
              </a:ext>
            </a:extLst>
          </p:cNvPr>
          <p:cNvGrpSpPr/>
          <p:nvPr/>
        </p:nvGrpSpPr>
        <p:grpSpPr>
          <a:xfrm>
            <a:off x="685149" y="3667735"/>
            <a:ext cx="3737019" cy="581945"/>
            <a:chOff x="4135394" y="881062"/>
            <a:chExt cx="4327568" cy="581945"/>
          </a:xfrm>
        </p:grpSpPr>
        <p:sp>
          <p:nvSpPr>
            <p:cNvPr id="14" name="Стрелка вправо 59">
              <a:extLst>
                <a:ext uri="{FF2B5EF4-FFF2-40B4-BE49-F238E27FC236}">
                  <a16:creationId xmlns="" xmlns:a16="http://schemas.microsoft.com/office/drawing/2014/main" id="{905064B4-A474-4EA9-8FB7-5D770EFDB4E7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Заголовок 1">
              <a:extLst>
                <a:ext uri="{FF2B5EF4-FFF2-40B4-BE49-F238E27FC236}">
                  <a16:creationId xmlns="" xmlns:a16="http://schemas.microsoft.com/office/drawing/2014/main" id="{7E31C87E-914D-4758-AC29-C9DF6CED06CC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Центры ответственности – федеральные органы исполнительной власти и госкорпорации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ADA5C209-FBFB-4C7D-A8D4-58BA02F2284C}"/>
              </a:ext>
            </a:extLst>
          </p:cNvPr>
          <p:cNvGrpSpPr/>
          <p:nvPr/>
        </p:nvGrpSpPr>
        <p:grpSpPr>
          <a:xfrm>
            <a:off x="685149" y="4287678"/>
            <a:ext cx="3737019" cy="581945"/>
            <a:chOff x="4135394" y="881062"/>
            <a:chExt cx="4327568" cy="581945"/>
          </a:xfrm>
        </p:grpSpPr>
        <p:sp>
          <p:nvSpPr>
            <p:cNvPr id="18" name="Стрелка вправо 59">
              <a:extLst>
                <a:ext uri="{FF2B5EF4-FFF2-40B4-BE49-F238E27FC236}">
                  <a16:creationId xmlns="" xmlns:a16="http://schemas.microsoft.com/office/drawing/2014/main" id="{22C2B49C-0358-4C49-888C-09FFE3BCA730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Заголовок 1">
              <a:extLst>
                <a:ext uri="{FF2B5EF4-FFF2-40B4-BE49-F238E27FC236}">
                  <a16:creationId xmlns="" xmlns:a16="http://schemas.microsoft.com/office/drawing/2014/main" id="{E763B4DC-10D1-4C70-807B-E77765849236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По каждой УГСН (НПС) закрепляется «головной» </a:t>
              </a:r>
              <a:b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Центр ответственности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546E70E1-2473-4A31-8865-D47EB952DED9}"/>
              </a:ext>
            </a:extLst>
          </p:cNvPr>
          <p:cNvGrpSpPr/>
          <p:nvPr/>
        </p:nvGrpSpPr>
        <p:grpSpPr>
          <a:xfrm>
            <a:off x="4594444" y="3667735"/>
            <a:ext cx="3737019" cy="581945"/>
            <a:chOff x="4135394" y="881062"/>
            <a:chExt cx="4327568" cy="581945"/>
          </a:xfrm>
        </p:grpSpPr>
        <p:sp>
          <p:nvSpPr>
            <p:cNvPr id="21" name="Стрелка вправо 59">
              <a:extLst>
                <a:ext uri="{FF2B5EF4-FFF2-40B4-BE49-F238E27FC236}">
                  <a16:creationId xmlns="" xmlns:a16="http://schemas.microsoft.com/office/drawing/2014/main" id="{C98E3DBF-E955-464E-99C9-61C54FF4582A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Заголовок 1">
              <a:extLst>
                <a:ext uri="{FF2B5EF4-FFF2-40B4-BE49-F238E27FC236}">
                  <a16:creationId xmlns="" xmlns:a16="http://schemas.microsoft.com/office/drawing/2014/main" id="{0DC7111E-4EF3-44BD-A9C9-1F5D81E4EFC5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Центры ответственности должны привлекать ассоциации работодателей для выработки решений (при наличии)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748712" y="4728300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4</a:t>
            </a:r>
          </a:p>
        </p:txBody>
      </p:sp>
      <p:pic>
        <p:nvPicPr>
          <p:cNvPr id="27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AB287033-ECF1-4AEA-84E2-1B53EA1F1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1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Прямая со стрелкой 18">
            <a:extLst>
              <a:ext uri="{FF2B5EF4-FFF2-40B4-BE49-F238E27FC236}">
                <a16:creationId xmlns="" xmlns:a16="http://schemas.microsoft.com/office/drawing/2014/main" id="{14A6F97D-5F91-42CA-8A77-D9BF70694F52}"/>
              </a:ext>
            </a:extLst>
          </p:cNvPr>
          <p:cNvCxnSpPr>
            <a:cxnSpLocks/>
            <a:stCxn id="66" idx="1"/>
            <a:endCxn id="104" idx="0"/>
          </p:cNvCxnSpPr>
          <p:nvPr/>
        </p:nvCxnSpPr>
        <p:spPr>
          <a:xfrm rot="10800000" flipV="1">
            <a:off x="3179512" y="1018897"/>
            <a:ext cx="962524" cy="2968054"/>
          </a:xfrm>
          <a:prstGeom prst="bentConnector2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ЭТАП 1: РАСПРЕДЕЛЕНИЕ ОБЩИХ ОБЪЕМОВ КЦП 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ПО УГСН (НПС) И РЕГИОНАМ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82A590D1-39A4-4D22-86E0-D3F1A1DEE2FF}"/>
              </a:ext>
            </a:extLst>
          </p:cNvPr>
          <p:cNvGrpSpPr/>
          <p:nvPr/>
        </p:nvGrpSpPr>
        <p:grpSpPr>
          <a:xfrm>
            <a:off x="354839" y="3211948"/>
            <a:ext cx="8424000" cy="289831"/>
            <a:chOff x="354839" y="3211948"/>
            <a:chExt cx="8424000" cy="289831"/>
          </a:xfrm>
        </p:grpSpPr>
        <p:cxnSp>
          <p:nvCxnSpPr>
            <p:cNvPr id="14" name="Прямая со стрелкой 3">
              <a:extLst>
                <a:ext uri="{FF2B5EF4-FFF2-40B4-BE49-F238E27FC236}">
                  <a16:creationId xmlns="" xmlns:a16="http://schemas.microsoft.com/office/drawing/2014/main" id="{AB4CCEB2-C5A1-43A5-8DB4-35F39DD9BAD2}"/>
                </a:ext>
              </a:extLst>
            </p:cNvPr>
            <p:cNvCxnSpPr>
              <a:cxnSpLocks/>
            </p:cNvCxnSpPr>
            <p:nvPr/>
          </p:nvCxnSpPr>
          <p:spPr>
            <a:xfrm>
              <a:off x="354839" y="3279168"/>
              <a:ext cx="8424000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FE2EF606-8935-4845-B763-31D43F26D20E}"/>
                </a:ext>
              </a:extLst>
            </p:cNvPr>
            <p:cNvCxnSpPr>
              <a:cxnSpLocks/>
            </p:cNvCxnSpPr>
            <p:nvPr/>
          </p:nvCxnSpPr>
          <p:spPr>
            <a:xfrm>
              <a:off x="3482619" y="3211948"/>
              <a:ext cx="0" cy="134445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7961B577-6A5D-4B09-9EE6-D8193FF93891}"/>
                </a:ext>
              </a:extLst>
            </p:cNvPr>
            <p:cNvCxnSpPr>
              <a:cxnSpLocks/>
            </p:cNvCxnSpPr>
            <p:nvPr/>
          </p:nvCxnSpPr>
          <p:spPr>
            <a:xfrm>
              <a:off x="1845152" y="3211948"/>
              <a:ext cx="0" cy="134445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B67ED3D1-BDFF-4603-B917-877F231DB707}"/>
                </a:ext>
              </a:extLst>
            </p:cNvPr>
            <p:cNvSpPr/>
            <p:nvPr/>
          </p:nvSpPr>
          <p:spPr>
            <a:xfrm>
              <a:off x="492646" y="3315495"/>
              <a:ext cx="1080000" cy="1862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573C78"/>
                  </a:solidFill>
                </a:rPr>
                <a:t>Август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EB142D57-98CD-45C6-A5B6-7CAE7F5DAEE5}"/>
                </a:ext>
              </a:extLst>
            </p:cNvPr>
            <p:cNvSpPr/>
            <p:nvPr/>
          </p:nvSpPr>
          <p:spPr>
            <a:xfrm>
              <a:off x="2139735" y="3315495"/>
              <a:ext cx="1080000" cy="1862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573C78"/>
                  </a:solidFill>
                </a:rPr>
                <a:t>Сентябрь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D3E8CB2F-B909-46D4-8D4E-C040EFEEFF96}"/>
                </a:ext>
              </a:extLst>
            </p:cNvPr>
            <p:cNvSpPr/>
            <p:nvPr/>
          </p:nvSpPr>
          <p:spPr>
            <a:xfrm>
              <a:off x="3786824" y="3315495"/>
              <a:ext cx="1080000" cy="1862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573C78"/>
                  </a:solidFill>
                </a:rPr>
                <a:t>Октябрь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3A396702-3948-4C9C-8E82-845C96B8BF90}"/>
                </a:ext>
              </a:extLst>
            </p:cNvPr>
            <p:cNvSpPr/>
            <p:nvPr/>
          </p:nvSpPr>
          <p:spPr>
            <a:xfrm>
              <a:off x="5433913" y="3315495"/>
              <a:ext cx="1080000" cy="1862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573C78"/>
                  </a:solidFill>
                </a:rPr>
                <a:t>Ноябрь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0480F1B0-5624-498F-B70C-091B1931478D}"/>
                </a:ext>
              </a:extLst>
            </p:cNvPr>
            <p:cNvSpPr/>
            <p:nvPr/>
          </p:nvSpPr>
          <p:spPr>
            <a:xfrm>
              <a:off x="7081001" y="3315493"/>
              <a:ext cx="1080000" cy="1862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573C78"/>
                  </a:solidFill>
                </a:rPr>
                <a:t>Декабрь</a:t>
              </a:r>
            </a:p>
          </p:txBody>
        </p:sp>
        <p:cxnSp>
          <p:nvCxnSpPr>
            <p:cNvPr id="42" name="Прямая соединительная линия 41">
              <a:extLst>
                <a:ext uri="{FF2B5EF4-FFF2-40B4-BE49-F238E27FC236}">
                  <a16:creationId xmlns="" xmlns:a16="http://schemas.microsoft.com/office/drawing/2014/main" id="{9A2E8FE8-A827-4414-A011-E00090A5E4C7}"/>
                </a:ext>
              </a:extLst>
            </p:cNvPr>
            <p:cNvCxnSpPr>
              <a:cxnSpLocks/>
            </p:cNvCxnSpPr>
            <p:nvPr/>
          </p:nvCxnSpPr>
          <p:spPr>
            <a:xfrm>
              <a:off x="5120086" y="3211948"/>
              <a:ext cx="0" cy="134445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="" xmlns:a16="http://schemas.microsoft.com/office/drawing/2014/main" id="{E1C34294-544B-46B2-BB0B-00E256CF142E}"/>
                </a:ext>
              </a:extLst>
            </p:cNvPr>
            <p:cNvCxnSpPr>
              <a:cxnSpLocks/>
            </p:cNvCxnSpPr>
            <p:nvPr/>
          </p:nvCxnSpPr>
          <p:spPr>
            <a:xfrm>
              <a:off x="6757553" y="3211948"/>
              <a:ext cx="0" cy="134445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="" xmlns:a16="http://schemas.microsoft.com/office/drawing/2014/main" id="{0000A9AD-1296-4DCE-854E-1F6708EBE354}"/>
                </a:ext>
              </a:extLst>
            </p:cNvPr>
            <p:cNvCxnSpPr>
              <a:cxnSpLocks/>
            </p:cNvCxnSpPr>
            <p:nvPr/>
          </p:nvCxnSpPr>
          <p:spPr>
            <a:xfrm>
              <a:off x="8395019" y="3219286"/>
              <a:ext cx="0" cy="134445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: Rounded Corners 112" title="Milestone Graphic">
            <a:extLst>
              <a:ext uri="{FF2B5EF4-FFF2-40B4-BE49-F238E27FC236}">
                <a16:creationId xmlns="" xmlns:a16="http://schemas.microsoft.com/office/drawing/2014/main" id="{C0591E2D-7087-4E1C-9E13-91FB1F76B2E3}"/>
              </a:ext>
            </a:extLst>
          </p:cNvPr>
          <p:cNvSpPr/>
          <p:nvPr/>
        </p:nvSpPr>
        <p:spPr>
          <a:xfrm>
            <a:off x="354839" y="2913332"/>
            <a:ext cx="1490308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7CA8F27-3621-45E9-8949-C4FA42D5176F}"/>
              </a:ext>
            </a:extLst>
          </p:cNvPr>
          <p:cNvSpPr txBox="1"/>
          <p:nvPr/>
        </p:nvSpPr>
        <p:spPr>
          <a:xfrm>
            <a:off x="251822" y="983575"/>
            <a:ext cx="2157991" cy="790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Формирование общего объема КЦП (по уровням квалификации и формам обучения).</a:t>
            </a:r>
          </a:p>
          <a:p>
            <a:pPr algn="l"/>
            <a:r>
              <a:rPr lang="ru-RU" dirty="0">
                <a:latin typeface="Corbel" panose="020B0503020204020204" pitchFamily="34" charset="0"/>
              </a:rPr>
              <a:t>Базовое распределение по УГСН (НПС</a:t>
            </a:r>
            <a:r>
              <a:rPr lang="en-US" dirty="0">
                <a:latin typeface="Corbel" panose="020B0503020204020204" pitchFamily="34" charset="0"/>
              </a:rPr>
              <a:t>)</a:t>
            </a:r>
            <a:endParaRPr lang="en-ZA" dirty="0">
              <a:latin typeface="Corbel" panose="020B05030202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2B3CFB1-FE0A-4A5A-91FF-1A237CB4C56A}"/>
              </a:ext>
            </a:extLst>
          </p:cNvPr>
          <p:cNvSpPr txBox="1"/>
          <p:nvPr/>
        </p:nvSpPr>
        <p:spPr>
          <a:xfrm>
            <a:off x="323189" y="1787477"/>
            <a:ext cx="376900" cy="1548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МОН</a:t>
            </a:r>
            <a:endParaRPr lang="en-ZA" sz="1000" dirty="0">
              <a:solidFill>
                <a:srgbClr val="5D8AA1"/>
              </a:solidFill>
            </a:endParaRPr>
          </a:p>
        </p:txBody>
      </p:sp>
      <p:cxnSp>
        <p:nvCxnSpPr>
          <p:cNvPr id="55" name="Straight Connector 185" title="callout lines">
            <a:extLst>
              <a:ext uri="{FF2B5EF4-FFF2-40B4-BE49-F238E27FC236}">
                <a16:creationId xmlns="" xmlns:a16="http://schemas.microsoft.com/office/drawing/2014/main" id="{57BCC80A-B9C5-44BE-8773-99FF4C90D027}"/>
              </a:ext>
            </a:extLst>
          </p:cNvPr>
          <p:cNvCxnSpPr>
            <a:cxnSpLocks/>
          </p:cNvCxnSpPr>
          <p:nvPr/>
        </p:nvCxnSpPr>
        <p:spPr>
          <a:xfrm>
            <a:off x="360723" y="1942197"/>
            <a:ext cx="0" cy="1008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112" title="Milestone Graphic">
            <a:extLst>
              <a:ext uri="{FF2B5EF4-FFF2-40B4-BE49-F238E27FC236}">
                <a16:creationId xmlns="" xmlns:a16="http://schemas.microsoft.com/office/drawing/2014/main" id="{576FBCC3-58F6-4617-A777-4BEE7E942E22}"/>
              </a:ext>
            </a:extLst>
          </p:cNvPr>
          <p:cNvSpPr/>
          <p:nvPr/>
        </p:nvSpPr>
        <p:spPr>
          <a:xfrm>
            <a:off x="1845147" y="2694987"/>
            <a:ext cx="807566" cy="151121"/>
          </a:xfrm>
          <a:prstGeom prst="roundRect">
            <a:avLst>
              <a:gd name="adj" fmla="val 50000"/>
            </a:avLst>
          </a:prstGeom>
          <a:solidFill>
            <a:srgbClr val="96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5233812-39FA-4758-86E1-342599127569}"/>
              </a:ext>
            </a:extLst>
          </p:cNvPr>
          <p:cNvSpPr txBox="1"/>
          <p:nvPr/>
        </p:nvSpPr>
        <p:spPr>
          <a:xfrm>
            <a:off x="1722875" y="1730828"/>
            <a:ext cx="1380388" cy="5451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Предложения по </a:t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общему объему КЦП </a:t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по УГСН (НПС)</a:t>
            </a:r>
            <a:endParaRPr lang="en-ZA" dirty="0">
              <a:latin typeface="Corbel" panose="020B05030202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AD29D15-0745-4F41-AF3C-4BEAAB88B5C2}"/>
              </a:ext>
            </a:extLst>
          </p:cNvPr>
          <p:cNvSpPr txBox="1"/>
          <p:nvPr/>
        </p:nvSpPr>
        <p:spPr>
          <a:xfrm>
            <a:off x="1803767" y="2256138"/>
            <a:ext cx="335968" cy="15480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ЦО</a:t>
            </a:r>
            <a:endParaRPr lang="en-ZA" sz="1000" dirty="0">
              <a:solidFill>
                <a:srgbClr val="96486E"/>
              </a:solidFill>
            </a:endParaRPr>
          </a:p>
        </p:txBody>
      </p:sp>
      <p:cxnSp>
        <p:nvCxnSpPr>
          <p:cNvPr id="62" name="Straight Connector 185" title="callout lines">
            <a:extLst>
              <a:ext uri="{FF2B5EF4-FFF2-40B4-BE49-F238E27FC236}">
                <a16:creationId xmlns="" xmlns:a16="http://schemas.microsoft.com/office/drawing/2014/main" id="{C1A01E30-2DE9-4E37-A676-DEB74F9D1EC7}"/>
              </a:ext>
            </a:extLst>
          </p:cNvPr>
          <p:cNvCxnSpPr>
            <a:cxnSpLocks/>
          </p:cNvCxnSpPr>
          <p:nvPr/>
        </p:nvCxnSpPr>
        <p:spPr>
          <a:xfrm>
            <a:off x="1841945" y="2435830"/>
            <a:ext cx="0" cy="324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112" title="Milestone Graphic">
            <a:extLst>
              <a:ext uri="{FF2B5EF4-FFF2-40B4-BE49-F238E27FC236}">
                <a16:creationId xmlns="" xmlns:a16="http://schemas.microsoft.com/office/drawing/2014/main" id="{307CCD88-1083-4FA3-B733-B18EAC6EC863}"/>
              </a:ext>
            </a:extLst>
          </p:cNvPr>
          <p:cNvSpPr/>
          <p:nvPr/>
        </p:nvSpPr>
        <p:spPr>
          <a:xfrm>
            <a:off x="2675053" y="2910049"/>
            <a:ext cx="807566" cy="15112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7697F47-00C4-4620-91B0-734E2EBC7DD2}"/>
              </a:ext>
            </a:extLst>
          </p:cNvPr>
          <p:cNvSpPr txBox="1"/>
          <p:nvPr/>
        </p:nvSpPr>
        <p:spPr>
          <a:xfrm>
            <a:off x="2527564" y="4318976"/>
            <a:ext cx="1787683" cy="595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Согласование общих </a:t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объемов КЦП по </a:t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УГСН (НПС)</a:t>
            </a:r>
            <a:endParaRPr lang="en-ZA" dirty="0">
              <a:latin typeface="Corbel" panose="020B0503020204020204" pitchFamily="34" charset="0"/>
            </a:endParaRPr>
          </a:p>
        </p:txBody>
      </p:sp>
      <p:cxnSp>
        <p:nvCxnSpPr>
          <p:cNvPr id="67" name="Straight Connector 185" title="callout lines">
            <a:extLst>
              <a:ext uri="{FF2B5EF4-FFF2-40B4-BE49-F238E27FC236}">
                <a16:creationId xmlns="" xmlns:a16="http://schemas.microsoft.com/office/drawing/2014/main" id="{AA7173B4-ABDF-4814-9EDE-00BF3768C5FB}"/>
              </a:ext>
            </a:extLst>
          </p:cNvPr>
          <p:cNvCxnSpPr>
            <a:cxnSpLocks/>
          </p:cNvCxnSpPr>
          <p:nvPr/>
        </p:nvCxnSpPr>
        <p:spPr>
          <a:xfrm>
            <a:off x="2675053" y="2967043"/>
            <a:ext cx="0" cy="1224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112" title="Milestone Graphic">
            <a:extLst>
              <a:ext uri="{FF2B5EF4-FFF2-40B4-BE49-F238E27FC236}">
                <a16:creationId xmlns="" xmlns:a16="http://schemas.microsoft.com/office/drawing/2014/main" id="{CA903A6A-DC78-4C6B-9892-05EEDE6EF996}"/>
              </a:ext>
            </a:extLst>
          </p:cNvPr>
          <p:cNvSpPr/>
          <p:nvPr/>
        </p:nvSpPr>
        <p:spPr>
          <a:xfrm>
            <a:off x="3482619" y="2694987"/>
            <a:ext cx="376898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A03975A1-B307-463B-BEB8-AC2C0EE365DF}"/>
              </a:ext>
            </a:extLst>
          </p:cNvPr>
          <p:cNvSpPr txBox="1"/>
          <p:nvPr/>
        </p:nvSpPr>
        <p:spPr>
          <a:xfrm>
            <a:off x="3350125" y="1262279"/>
            <a:ext cx="2157991" cy="514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Первичный расчет общих </a:t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объемов КЦП в разрезе </a:t>
            </a:r>
            <a:br>
              <a:rPr lang="ru-RU" dirty="0">
                <a:latin typeface="Corbel" panose="020B0503020204020204" pitchFamily="34" charset="0"/>
              </a:rPr>
            </a:br>
            <a:r>
              <a:rPr lang="ru-RU" dirty="0">
                <a:latin typeface="Corbel" panose="020B0503020204020204" pitchFamily="34" charset="0"/>
              </a:rPr>
              <a:t>регионов и УГСН (НПС)</a:t>
            </a:r>
            <a:endParaRPr lang="en-ZA" dirty="0">
              <a:latin typeface="Corbel" panose="020B0503020204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A9BC223-3334-4521-BE50-AFDDBDFE0A43}"/>
              </a:ext>
            </a:extLst>
          </p:cNvPr>
          <p:cNvSpPr txBox="1"/>
          <p:nvPr/>
        </p:nvSpPr>
        <p:spPr>
          <a:xfrm>
            <a:off x="2640017" y="4206781"/>
            <a:ext cx="376900" cy="1548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МОН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39DC920E-9773-4468-9932-364D38148E22}"/>
              </a:ext>
            </a:extLst>
          </p:cNvPr>
          <p:cNvSpPr txBox="1"/>
          <p:nvPr/>
        </p:nvSpPr>
        <p:spPr>
          <a:xfrm>
            <a:off x="3056942" y="4205515"/>
            <a:ext cx="335968" cy="15480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ЦО</a:t>
            </a:r>
            <a:endParaRPr lang="en-ZA" sz="1000" dirty="0">
              <a:solidFill>
                <a:srgbClr val="96486E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0E09964-C744-4B6E-A5EA-3EEA583F7C85}"/>
              </a:ext>
            </a:extLst>
          </p:cNvPr>
          <p:cNvSpPr txBox="1"/>
          <p:nvPr/>
        </p:nvSpPr>
        <p:spPr>
          <a:xfrm>
            <a:off x="3449278" y="1777871"/>
            <a:ext cx="376900" cy="1548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МОН</a:t>
            </a:r>
            <a:endParaRPr lang="en-ZA" sz="1000" dirty="0">
              <a:solidFill>
                <a:srgbClr val="5D8AA1"/>
              </a:solidFill>
            </a:endParaRPr>
          </a:p>
        </p:txBody>
      </p:sp>
      <p:cxnSp>
        <p:nvCxnSpPr>
          <p:cNvPr id="76" name="Straight Connector 185" title="callout lines">
            <a:extLst>
              <a:ext uri="{FF2B5EF4-FFF2-40B4-BE49-F238E27FC236}">
                <a16:creationId xmlns="" xmlns:a16="http://schemas.microsoft.com/office/drawing/2014/main" id="{872A19F2-50F6-40CF-A0A0-CA4BF2310639}"/>
              </a:ext>
            </a:extLst>
          </p:cNvPr>
          <p:cNvCxnSpPr>
            <a:cxnSpLocks/>
          </p:cNvCxnSpPr>
          <p:nvPr/>
        </p:nvCxnSpPr>
        <p:spPr>
          <a:xfrm>
            <a:off x="3482619" y="1942277"/>
            <a:ext cx="0" cy="828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112" title="Milestone Graphic">
            <a:extLst>
              <a:ext uri="{FF2B5EF4-FFF2-40B4-BE49-F238E27FC236}">
                <a16:creationId xmlns="" xmlns:a16="http://schemas.microsoft.com/office/drawing/2014/main" id="{F0991F50-523D-4284-8A15-3C8E68FC05B4}"/>
              </a:ext>
            </a:extLst>
          </p:cNvPr>
          <p:cNvSpPr/>
          <p:nvPr/>
        </p:nvSpPr>
        <p:spPr>
          <a:xfrm>
            <a:off x="3859516" y="2905990"/>
            <a:ext cx="1260563" cy="151121"/>
          </a:xfrm>
          <a:prstGeom prst="roundRect">
            <a:avLst>
              <a:gd name="adj" fmla="val 50000"/>
            </a:avLst>
          </a:prstGeom>
          <a:solidFill>
            <a:srgbClr val="96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83CFF697-A804-4049-8E6B-07E6FC694946}"/>
              </a:ext>
            </a:extLst>
          </p:cNvPr>
          <p:cNvSpPr txBox="1"/>
          <p:nvPr/>
        </p:nvSpPr>
        <p:spPr>
          <a:xfrm>
            <a:off x="3758409" y="3762761"/>
            <a:ext cx="1663384" cy="358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Уточнение регионального распределения</a:t>
            </a:r>
            <a:endParaRPr lang="en-ZA" dirty="0">
              <a:latin typeface="Corbel" panose="020B0503020204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E805D43E-747B-48EA-A8BB-C17840FB8143}"/>
              </a:ext>
            </a:extLst>
          </p:cNvPr>
          <p:cNvSpPr txBox="1"/>
          <p:nvPr/>
        </p:nvSpPr>
        <p:spPr>
          <a:xfrm>
            <a:off x="3812900" y="3581989"/>
            <a:ext cx="335968" cy="15480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ЦО</a:t>
            </a:r>
            <a:endParaRPr lang="en-ZA" sz="1000" dirty="0">
              <a:solidFill>
                <a:srgbClr val="96486E"/>
              </a:solidFill>
            </a:endParaRPr>
          </a:p>
        </p:txBody>
      </p:sp>
      <p:cxnSp>
        <p:nvCxnSpPr>
          <p:cNvPr id="84" name="Straight Connector 185" title="callout lines">
            <a:extLst>
              <a:ext uri="{FF2B5EF4-FFF2-40B4-BE49-F238E27FC236}">
                <a16:creationId xmlns="" xmlns:a16="http://schemas.microsoft.com/office/drawing/2014/main" id="{404BC0B2-F6A4-42D8-BB0B-9D9D7E559232}"/>
              </a:ext>
            </a:extLst>
          </p:cNvPr>
          <p:cNvCxnSpPr>
            <a:cxnSpLocks/>
          </p:cNvCxnSpPr>
          <p:nvPr/>
        </p:nvCxnSpPr>
        <p:spPr>
          <a:xfrm>
            <a:off x="3859517" y="2995135"/>
            <a:ext cx="0" cy="576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112" title="Milestone Graphic">
            <a:extLst>
              <a:ext uri="{FF2B5EF4-FFF2-40B4-BE49-F238E27FC236}">
                <a16:creationId xmlns="" xmlns:a16="http://schemas.microsoft.com/office/drawing/2014/main" id="{E1209AF6-C517-4803-9D65-C1AF7DA77233}"/>
              </a:ext>
            </a:extLst>
          </p:cNvPr>
          <p:cNvSpPr/>
          <p:nvPr/>
        </p:nvSpPr>
        <p:spPr>
          <a:xfrm>
            <a:off x="5120079" y="2694987"/>
            <a:ext cx="807566" cy="151121"/>
          </a:xfrm>
          <a:prstGeom prst="roundRect">
            <a:avLst>
              <a:gd name="adj" fmla="val 50000"/>
            </a:avLst>
          </a:prstGeom>
          <a:solidFill>
            <a:srgbClr val="57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AB6FD8D3-77BD-4BFA-83AD-1AFB7B5BA208}"/>
              </a:ext>
            </a:extLst>
          </p:cNvPr>
          <p:cNvSpPr txBox="1"/>
          <p:nvPr/>
        </p:nvSpPr>
        <p:spPr>
          <a:xfrm>
            <a:off x="5004937" y="1913623"/>
            <a:ext cx="1810900" cy="4004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Предложения по уточнению рег. распределения</a:t>
            </a:r>
            <a:endParaRPr lang="en-ZA" dirty="0">
              <a:latin typeface="Corbel" panose="020B0503020204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D1D91FA0-AB46-4F41-844F-B274D4C1CB42}"/>
              </a:ext>
            </a:extLst>
          </p:cNvPr>
          <p:cNvSpPr txBox="1"/>
          <p:nvPr/>
        </p:nvSpPr>
        <p:spPr>
          <a:xfrm>
            <a:off x="5085829" y="2294242"/>
            <a:ext cx="335968" cy="154800"/>
          </a:xfrm>
          <a:prstGeom prst="roundRect">
            <a:avLst/>
          </a:prstGeom>
          <a:noFill/>
          <a:ln>
            <a:solidFill>
              <a:srgbClr val="583C7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73C78"/>
                </a:solidFill>
              </a:rPr>
              <a:t>СРФ</a:t>
            </a:r>
            <a:endParaRPr lang="en-ZA" sz="1000" dirty="0">
              <a:solidFill>
                <a:srgbClr val="573C78"/>
              </a:solidFill>
            </a:endParaRPr>
          </a:p>
        </p:txBody>
      </p:sp>
      <p:cxnSp>
        <p:nvCxnSpPr>
          <p:cNvPr id="88" name="Straight Connector 185" title="callout lines">
            <a:extLst>
              <a:ext uri="{FF2B5EF4-FFF2-40B4-BE49-F238E27FC236}">
                <a16:creationId xmlns="" xmlns:a16="http://schemas.microsoft.com/office/drawing/2014/main" id="{6F0ABD6C-5698-49E0-8265-62E882E9F2DB}"/>
              </a:ext>
            </a:extLst>
          </p:cNvPr>
          <p:cNvCxnSpPr>
            <a:cxnSpLocks/>
          </p:cNvCxnSpPr>
          <p:nvPr/>
        </p:nvCxnSpPr>
        <p:spPr>
          <a:xfrm>
            <a:off x="5119244" y="2450351"/>
            <a:ext cx="0" cy="324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: Rounded Corners 112" title="Milestone Graphic">
            <a:extLst>
              <a:ext uri="{FF2B5EF4-FFF2-40B4-BE49-F238E27FC236}">
                <a16:creationId xmlns="" xmlns:a16="http://schemas.microsoft.com/office/drawing/2014/main" id="{DCB97EB4-C3BF-4250-83C6-B78ABCDBEE73}"/>
              </a:ext>
            </a:extLst>
          </p:cNvPr>
          <p:cNvSpPr/>
          <p:nvPr/>
        </p:nvSpPr>
        <p:spPr>
          <a:xfrm>
            <a:off x="5923254" y="2913328"/>
            <a:ext cx="807566" cy="151121"/>
          </a:xfrm>
          <a:prstGeom prst="roundRect">
            <a:avLst>
              <a:gd name="adj" fmla="val 50000"/>
            </a:avLst>
          </a:prstGeom>
          <a:solidFill>
            <a:srgbClr val="96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A937827D-438F-4C05-B93A-8B2AE5A44A6C}"/>
              </a:ext>
            </a:extLst>
          </p:cNvPr>
          <p:cNvSpPr txBox="1"/>
          <p:nvPr/>
        </p:nvSpPr>
        <p:spPr>
          <a:xfrm>
            <a:off x="5821065" y="3760298"/>
            <a:ext cx="1469380" cy="452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Повторное уточнение регионального распределения</a:t>
            </a:r>
            <a:endParaRPr lang="en-ZA" dirty="0">
              <a:latin typeface="Corbel" panose="020B0503020204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30971DF3-D518-4651-BE69-FFF7413F2E1A}"/>
              </a:ext>
            </a:extLst>
          </p:cNvPr>
          <p:cNvSpPr txBox="1"/>
          <p:nvPr/>
        </p:nvSpPr>
        <p:spPr>
          <a:xfrm>
            <a:off x="5875556" y="3579527"/>
            <a:ext cx="335968" cy="15480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ЦО</a:t>
            </a:r>
            <a:endParaRPr lang="en-ZA" sz="1000" dirty="0">
              <a:solidFill>
                <a:srgbClr val="96486E"/>
              </a:solidFill>
            </a:endParaRPr>
          </a:p>
        </p:txBody>
      </p:sp>
      <p:cxnSp>
        <p:nvCxnSpPr>
          <p:cNvPr id="92" name="Straight Connector 185" title="callout lines">
            <a:extLst>
              <a:ext uri="{FF2B5EF4-FFF2-40B4-BE49-F238E27FC236}">
                <a16:creationId xmlns="" xmlns:a16="http://schemas.microsoft.com/office/drawing/2014/main" id="{0129B425-C3F4-4A6E-9E17-68CB9A26C776}"/>
              </a:ext>
            </a:extLst>
          </p:cNvPr>
          <p:cNvCxnSpPr>
            <a:cxnSpLocks/>
          </p:cNvCxnSpPr>
          <p:nvPr/>
        </p:nvCxnSpPr>
        <p:spPr>
          <a:xfrm>
            <a:off x="5922173" y="2992673"/>
            <a:ext cx="0" cy="576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: Rounded Corners 112" title="Milestone Graphic">
            <a:extLst>
              <a:ext uri="{FF2B5EF4-FFF2-40B4-BE49-F238E27FC236}">
                <a16:creationId xmlns="" xmlns:a16="http://schemas.microsoft.com/office/drawing/2014/main" id="{9016935D-D3DF-4472-ACB4-14A00D50E9B4}"/>
              </a:ext>
            </a:extLst>
          </p:cNvPr>
          <p:cNvSpPr/>
          <p:nvPr/>
        </p:nvSpPr>
        <p:spPr>
          <a:xfrm>
            <a:off x="6752501" y="2699335"/>
            <a:ext cx="1021447" cy="15112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6189594F-A760-4FAB-90E8-E62714B7B3F0}"/>
              </a:ext>
            </a:extLst>
          </p:cNvPr>
          <p:cNvSpPr txBox="1"/>
          <p:nvPr/>
        </p:nvSpPr>
        <p:spPr>
          <a:xfrm>
            <a:off x="6617493" y="1239165"/>
            <a:ext cx="1810900" cy="4004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Рассмотрение разногласий СРФ и ЦО</a:t>
            </a:r>
            <a:endParaRPr lang="en-ZA" dirty="0">
              <a:latin typeface="Corbel" panose="020B0503020204020204" pitchFamily="34" charset="0"/>
            </a:endParaRPr>
          </a:p>
        </p:txBody>
      </p:sp>
      <p:cxnSp>
        <p:nvCxnSpPr>
          <p:cNvPr id="95" name="Straight Connector 185" title="callout lines">
            <a:extLst>
              <a:ext uri="{FF2B5EF4-FFF2-40B4-BE49-F238E27FC236}">
                <a16:creationId xmlns="" xmlns:a16="http://schemas.microsoft.com/office/drawing/2014/main" id="{DC14DE45-12A5-4C06-8472-3EDA464E94B7}"/>
              </a:ext>
            </a:extLst>
          </p:cNvPr>
          <p:cNvCxnSpPr>
            <a:cxnSpLocks/>
          </p:cNvCxnSpPr>
          <p:nvPr/>
        </p:nvCxnSpPr>
        <p:spPr>
          <a:xfrm>
            <a:off x="6752502" y="1774388"/>
            <a:ext cx="0" cy="1008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9128A8A-4915-4A30-A315-179F596CAE81}"/>
              </a:ext>
            </a:extLst>
          </p:cNvPr>
          <p:cNvSpPr txBox="1"/>
          <p:nvPr/>
        </p:nvSpPr>
        <p:spPr>
          <a:xfrm>
            <a:off x="6721294" y="1622227"/>
            <a:ext cx="376900" cy="1548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МОН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1D0D1B11-D584-4FFE-8F81-E2FAAB5BE360}"/>
              </a:ext>
            </a:extLst>
          </p:cNvPr>
          <p:cNvSpPr txBox="1"/>
          <p:nvPr/>
        </p:nvSpPr>
        <p:spPr>
          <a:xfrm>
            <a:off x="7138219" y="1620961"/>
            <a:ext cx="335968" cy="15480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ЦО</a:t>
            </a:r>
            <a:endParaRPr lang="en-ZA" sz="1000" dirty="0">
              <a:solidFill>
                <a:srgbClr val="96486E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BDF2A5D5-170A-49DE-8FED-89C5A4B51A6D}"/>
              </a:ext>
            </a:extLst>
          </p:cNvPr>
          <p:cNvSpPr txBox="1"/>
          <p:nvPr/>
        </p:nvSpPr>
        <p:spPr>
          <a:xfrm>
            <a:off x="7509288" y="1619588"/>
            <a:ext cx="335968" cy="154800"/>
          </a:xfrm>
          <a:prstGeom prst="roundRect">
            <a:avLst/>
          </a:prstGeom>
          <a:noFill/>
          <a:ln>
            <a:solidFill>
              <a:srgbClr val="583C7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73C78"/>
                </a:solidFill>
              </a:rPr>
              <a:t>СРФ</a:t>
            </a:r>
            <a:endParaRPr lang="en-ZA" sz="1000" dirty="0">
              <a:solidFill>
                <a:srgbClr val="573C78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16FF31F0-080C-4CAD-BF17-5C8372FF65D5}"/>
              </a:ext>
            </a:extLst>
          </p:cNvPr>
          <p:cNvSpPr txBox="1"/>
          <p:nvPr/>
        </p:nvSpPr>
        <p:spPr>
          <a:xfrm>
            <a:off x="6815836" y="1824425"/>
            <a:ext cx="1029419" cy="15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Согл. комиссия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00" name="Rectangle: Rounded Corners 112" title="Milestone Graphic">
            <a:extLst>
              <a:ext uri="{FF2B5EF4-FFF2-40B4-BE49-F238E27FC236}">
                <a16:creationId xmlns="" xmlns:a16="http://schemas.microsoft.com/office/drawing/2014/main" id="{BE18539A-0C5B-4897-B86A-BFE84CF47BCD}"/>
              </a:ext>
            </a:extLst>
          </p:cNvPr>
          <p:cNvSpPr/>
          <p:nvPr/>
        </p:nvSpPr>
        <p:spPr>
          <a:xfrm>
            <a:off x="7774656" y="2913328"/>
            <a:ext cx="1135108" cy="151121"/>
          </a:xfrm>
          <a:prstGeom prst="roundRect">
            <a:avLst>
              <a:gd name="adj" fmla="val 50000"/>
            </a:avLst>
          </a:prstGeom>
          <a:solidFill>
            <a:srgbClr val="5D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06E646F6-73F6-4519-8FD8-307E5FC70D86}"/>
              </a:ext>
            </a:extLst>
          </p:cNvPr>
          <p:cNvSpPr txBox="1"/>
          <p:nvPr/>
        </p:nvSpPr>
        <p:spPr>
          <a:xfrm>
            <a:off x="7626465" y="4377066"/>
            <a:ext cx="1519121" cy="4193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dirty="0">
                <a:latin typeface="Corbel" panose="020B0503020204020204" pitchFamily="34" charset="0"/>
              </a:rPr>
              <a:t>Приказ об утверждении общих объемов КЦП</a:t>
            </a:r>
            <a:endParaRPr lang="en-ZA" dirty="0">
              <a:latin typeface="Corbel" panose="020B0503020204020204" pitchFamily="34" charset="0"/>
            </a:endParaRPr>
          </a:p>
        </p:txBody>
      </p:sp>
      <p:cxnSp>
        <p:nvCxnSpPr>
          <p:cNvPr id="102" name="Straight Connector 185" title="callout lines">
            <a:extLst>
              <a:ext uri="{FF2B5EF4-FFF2-40B4-BE49-F238E27FC236}">
                <a16:creationId xmlns="" xmlns:a16="http://schemas.microsoft.com/office/drawing/2014/main" id="{517A2E3E-FBC3-495A-9799-9D61AC0FB7AA}"/>
              </a:ext>
            </a:extLst>
          </p:cNvPr>
          <p:cNvCxnSpPr>
            <a:cxnSpLocks/>
          </p:cNvCxnSpPr>
          <p:nvPr/>
        </p:nvCxnSpPr>
        <p:spPr>
          <a:xfrm>
            <a:off x="7773954" y="2996853"/>
            <a:ext cx="0" cy="1188000"/>
          </a:xfrm>
          <a:prstGeom prst="line">
            <a:avLst/>
          </a:prstGeom>
          <a:ln w="6350" cmpd="sng">
            <a:solidFill>
              <a:schemeClr val="accent4">
                <a:lumMod val="60000"/>
                <a:lumOff val="40000"/>
              </a:schemeClr>
            </a:solidFill>
            <a:prstDash val="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A08B9770-EBEF-40A7-832B-5DEF2C69A38A}"/>
              </a:ext>
            </a:extLst>
          </p:cNvPr>
          <p:cNvSpPr txBox="1"/>
          <p:nvPr/>
        </p:nvSpPr>
        <p:spPr>
          <a:xfrm>
            <a:off x="7738918" y="4193426"/>
            <a:ext cx="376900" cy="154800"/>
          </a:xfrm>
          <a:prstGeom prst="roundRect">
            <a:avLst/>
          </a:prstGeom>
          <a:noFill/>
          <a:ln>
            <a:solidFill>
              <a:srgbClr val="5D8AA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5D8AA1"/>
                </a:solidFill>
              </a:rPr>
              <a:t>МОН</a:t>
            </a:r>
            <a:endParaRPr lang="en-ZA" sz="1000" dirty="0">
              <a:solidFill>
                <a:srgbClr val="5D8AA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AC79CAAB-FBF7-4799-B035-B2C38A9B680D}"/>
              </a:ext>
            </a:extLst>
          </p:cNvPr>
          <p:cNvSpPr txBox="1"/>
          <p:nvPr/>
        </p:nvSpPr>
        <p:spPr>
          <a:xfrm>
            <a:off x="2710948" y="3986951"/>
            <a:ext cx="937128" cy="15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Согл. комиссия</a:t>
            </a:r>
            <a:endParaRPr lang="en-ZA" sz="1000" dirty="0">
              <a:solidFill>
                <a:schemeClr val="tx1"/>
              </a:solidFill>
            </a:endParaRPr>
          </a:p>
        </p:txBody>
      </p:sp>
      <p:cxnSp>
        <p:nvCxnSpPr>
          <p:cNvPr id="61" name="Прямая со стрелкой 18">
            <a:extLst>
              <a:ext uri="{FF2B5EF4-FFF2-40B4-BE49-F238E27FC236}">
                <a16:creationId xmlns="" xmlns:a16="http://schemas.microsoft.com/office/drawing/2014/main" id="{0930BEF2-8062-43EE-B504-9A5863379A77}"/>
              </a:ext>
            </a:extLst>
          </p:cNvPr>
          <p:cNvCxnSpPr>
            <a:cxnSpLocks/>
            <a:stCxn id="66" idx="3"/>
            <a:endCxn id="99" idx="1"/>
          </p:cNvCxnSpPr>
          <p:nvPr/>
        </p:nvCxnSpPr>
        <p:spPr>
          <a:xfrm>
            <a:off x="6305036" y="1018897"/>
            <a:ext cx="510800" cy="8829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18">
            <a:extLst>
              <a:ext uri="{FF2B5EF4-FFF2-40B4-BE49-F238E27FC236}">
                <a16:creationId xmlns="" xmlns:a16="http://schemas.microsoft.com/office/drawing/2014/main" id="{8828262A-AE59-46AF-8F9F-F79C80BF32D4}"/>
              </a:ext>
            </a:extLst>
          </p:cNvPr>
          <p:cNvCxnSpPr>
            <a:cxnSpLocks/>
            <a:stCxn id="66" idx="1"/>
          </p:cNvCxnSpPr>
          <p:nvPr/>
        </p:nvCxnSpPr>
        <p:spPr>
          <a:xfrm rot="10800000" flipV="1">
            <a:off x="3950388" y="1018897"/>
            <a:ext cx="191648" cy="243382"/>
          </a:xfrm>
          <a:prstGeom prst="bentConnector2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11A1F84D-29FD-4775-8764-327E665AB5A2}"/>
              </a:ext>
            </a:extLst>
          </p:cNvPr>
          <p:cNvSpPr txBox="1"/>
          <p:nvPr/>
        </p:nvSpPr>
        <p:spPr>
          <a:xfrm>
            <a:off x="4142036" y="843413"/>
            <a:ext cx="2163000" cy="3509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>
            <a:defPPr>
              <a:defRPr lang="ru-RU"/>
            </a:defPPr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Минтруд, Минэкономразвития</a:t>
            </a:r>
            <a:endParaRPr lang="en-ZA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5F93868E-80E8-425D-8997-AB4C13B4FA23}"/>
              </a:ext>
            </a:extLst>
          </p:cNvPr>
          <p:cNvSpPr/>
          <p:nvPr/>
        </p:nvSpPr>
        <p:spPr>
          <a:xfrm>
            <a:off x="4238672" y="4399130"/>
            <a:ext cx="2782947" cy="431786"/>
          </a:xfrm>
          <a:prstGeom prst="rect">
            <a:avLst/>
          </a:prstGeom>
          <a:solidFill>
            <a:srgbClr val="449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Центры ответственности – ключевые субъекты планирования общих объемов КЦП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5</a:t>
            </a:r>
          </a:p>
        </p:txBody>
      </p:sp>
      <p:pic>
        <p:nvPicPr>
          <p:cNvPr id="72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1D22231D-626D-47D3-8149-0C7288DAA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8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ПЕРВИЧНЫЙ РАСЧЕТ ОБЩИХ ОБЪЕМОВ КЦП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В РАЗРЕЗЕ РЕГИОНОВ И УГСН (НПС)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0" name="Таблица 29">
            <a:extLst>
              <a:ext uri="{FF2B5EF4-FFF2-40B4-BE49-F238E27FC236}">
                <a16:creationId xmlns="" xmlns:a16="http://schemas.microsoft.com/office/drawing/2014/main" id="{6D932583-0E5E-4348-AFDA-F91317A62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790787"/>
              </p:ext>
            </p:extLst>
          </p:nvPr>
        </p:nvGraphicFramePr>
        <p:xfrm>
          <a:off x="238122" y="1001698"/>
          <a:ext cx="8296271" cy="190626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443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41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4133">
                  <a:extLst>
                    <a:ext uri="{9D8B030D-6E8A-4147-A177-3AD203B41FA5}">
                      <a16:colId xmlns="" xmlns:a16="http://schemas.microsoft.com/office/drawing/2014/main" val="1082893063"/>
                    </a:ext>
                  </a:extLst>
                </a:gridCol>
                <a:gridCol w="534133">
                  <a:extLst>
                    <a:ext uri="{9D8B030D-6E8A-4147-A177-3AD203B41FA5}">
                      <a16:colId xmlns="" xmlns:a16="http://schemas.microsoft.com/office/drawing/2014/main" val="3903589214"/>
                    </a:ext>
                  </a:extLst>
                </a:gridCol>
                <a:gridCol w="534133">
                  <a:extLst>
                    <a:ext uri="{9D8B030D-6E8A-4147-A177-3AD203B41FA5}">
                      <a16:colId xmlns="" xmlns:a16="http://schemas.microsoft.com/office/drawing/2014/main" val="1268629718"/>
                    </a:ext>
                  </a:extLst>
                </a:gridCol>
                <a:gridCol w="534133">
                  <a:extLst>
                    <a:ext uri="{9D8B030D-6E8A-4147-A177-3AD203B41FA5}">
                      <a16:colId xmlns="" xmlns:a16="http://schemas.microsoft.com/office/drawing/2014/main" val="188784421"/>
                    </a:ext>
                  </a:extLst>
                </a:gridCol>
                <a:gridCol w="534133">
                  <a:extLst>
                    <a:ext uri="{9D8B030D-6E8A-4147-A177-3AD203B41FA5}">
                      <a16:colId xmlns="" xmlns:a16="http://schemas.microsoft.com/office/drawing/2014/main" val="2463107326"/>
                    </a:ext>
                  </a:extLst>
                </a:gridCol>
                <a:gridCol w="534133">
                  <a:extLst>
                    <a:ext uri="{9D8B030D-6E8A-4147-A177-3AD203B41FA5}">
                      <a16:colId xmlns="" xmlns:a16="http://schemas.microsoft.com/office/drawing/2014/main" val="4182818571"/>
                    </a:ext>
                  </a:extLst>
                </a:gridCol>
                <a:gridCol w="534133">
                  <a:extLst>
                    <a:ext uri="{9D8B030D-6E8A-4147-A177-3AD203B41FA5}">
                      <a16:colId xmlns="" xmlns:a16="http://schemas.microsoft.com/office/drawing/2014/main" val="1190951818"/>
                    </a:ext>
                  </a:extLst>
                </a:gridCol>
                <a:gridCol w="534133">
                  <a:extLst>
                    <a:ext uri="{9D8B030D-6E8A-4147-A177-3AD203B41FA5}">
                      <a16:colId xmlns="" xmlns:a16="http://schemas.microsoft.com/office/drawing/2014/main" val="3393295796"/>
                    </a:ext>
                  </a:extLst>
                </a:gridCol>
                <a:gridCol w="534133">
                  <a:extLst>
                    <a:ext uri="{9D8B030D-6E8A-4147-A177-3AD203B41FA5}">
                      <a16:colId xmlns="" xmlns:a16="http://schemas.microsoft.com/office/drawing/2014/main" val="3726634311"/>
                    </a:ext>
                  </a:extLst>
                </a:gridCol>
                <a:gridCol w="534133">
                  <a:extLst>
                    <a:ext uri="{9D8B030D-6E8A-4147-A177-3AD203B41FA5}">
                      <a16:colId xmlns="" xmlns:a16="http://schemas.microsoft.com/office/drawing/2014/main" val="1782913914"/>
                    </a:ext>
                  </a:extLst>
                </a:gridCol>
                <a:gridCol w="9777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3815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000" dirty="0">
                          <a:latin typeface="Corbel" panose="020B0503020204020204" pitchFamily="34" charset="0"/>
                        </a:rPr>
                        <a:t>Регион / УГСН</a:t>
                      </a:r>
                    </a:p>
                  </a:txBody>
                  <a:tcPr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+mn-lt"/>
                        </a:rPr>
                        <a:t>01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+mn-lt"/>
                        </a:rPr>
                        <a:t>02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+mn-lt"/>
                        </a:rPr>
                        <a:t>03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+mn-lt"/>
                        </a:rPr>
                        <a:t>04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+mn-lt"/>
                        </a:rPr>
                        <a:t>05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+mn-lt"/>
                        </a:rPr>
                        <a:t>06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+mn-lt"/>
                        </a:rPr>
                        <a:t>07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+mn-lt"/>
                        </a:rPr>
                        <a:t>08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+mn-lt"/>
                        </a:rPr>
                        <a:t>09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+mn-lt"/>
                        </a:rPr>
                        <a:t>…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latin typeface="+mn-lt"/>
                        </a:rPr>
                        <a:t>Итого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A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indent="0" algn="l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rbel" panose="020B0503020204020204" pitchFamily="34" charset="0"/>
                        </a:rPr>
                        <a:t>Амурская обл.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Еврейская АО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Камчатский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Магаданская обл.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Приморский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Республика Саха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Сахалинская обл.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ctr" fontAlgn="ctr"/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….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272"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7 258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3 509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4 040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2 524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6 183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3 903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2 416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14 044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26 408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2 902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D8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" name="Скругленный прямоугольник 56">
            <a:extLst>
              <a:ext uri="{FF2B5EF4-FFF2-40B4-BE49-F238E27FC236}">
                <a16:creationId xmlns="" xmlns:a16="http://schemas.microsoft.com/office/drawing/2014/main" id="{11564438-1E97-46DD-AC43-16932FE76101}"/>
              </a:ext>
            </a:extLst>
          </p:cNvPr>
          <p:cNvSpPr/>
          <p:nvPr/>
        </p:nvSpPr>
        <p:spPr>
          <a:xfrm>
            <a:off x="1724028" y="2699308"/>
            <a:ext cx="5795952" cy="510809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12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953E6FC-ACAD-46F2-9E49-9AFF584837D7}"/>
              </a:ext>
            </a:extLst>
          </p:cNvPr>
          <p:cNvSpPr txBox="1"/>
          <p:nvPr/>
        </p:nvSpPr>
        <p:spPr>
          <a:xfrm>
            <a:off x="1745945" y="2908985"/>
            <a:ext cx="5754990" cy="302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Определяются на этапе согласования общих объемов КЦП с Центрами ответственности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4" name="Скругленный прямоугольник 56">
            <a:extLst>
              <a:ext uri="{FF2B5EF4-FFF2-40B4-BE49-F238E27FC236}">
                <a16:creationId xmlns="" xmlns:a16="http://schemas.microsoft.com/office/drawing/2014/main" id="{21B44A0B-2101-4A6E-B038-844155CEDF6C}"/>
              </a:ext>
            </a:extLst>
          </p:cNvPr>
          <p:cNvSpPr/>
          <p:nvPr/>
        </p:nvSpPr>
        <p:spPr>
          <a:xfrm>
            <a:off x="7581900" y="1209675"/>
            <a:ext cx="909626" cy="1489633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12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5" name="Скругленный прямоугольник 56">
            <a:extLst>
              <a:ext uri="{FF2B5EF4-FFF2-40B4-BE49-F238E27FC236}">
                <a16:creationId xmlns="" xmlns:a16="http://schemas.microsoft.com/office/drawing/2014/main" id="{C15A7F23-11D9-4A65-89D5-A18EC6F46B1B}"/>
              </a:ext>
            </a:extLst>
          </p:cNvPr>
          <p:cNvSpPr/>
          <p:nvPr/>
        </p:nvSpPr>
        <p:spPr>
          <a:xfrm>
            <a:off x="1724028" y="1223964"/>
            <a:ext cx="5800722" cy="1417168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12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D1091CA4-5230-4EB1-BD5A-3683D19C6429}"/>
              </a:ext>
            </a:extLst>
          </p:cNvPr>
          <p:cNvSpPr/>
          <p:nvPr/>
        </p:nvSpPr>
        <p:spPr>
          <a:xfrm>
            <a:off x="7624760" y="1254268"/>
            <a:ext cx="261937" cy="259675"/>
          </a:xfrm>
          <a:prstGeom prst="ellipse">
            <a:avLst/>
          </a:prstGeom>
          <a:solidFill>
            <a:srgbClr val="5D8AA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1CF232DD-6767-47C6-B31A-C848AFA0CB0D}"/>
              </a:ext>
            </a:extLst>
          </p:cNvPr>
          <p:cNvSpPr/>
          <p:nvPr/>
        </p:nvSpPr>
        <p:spPr>
          <a:xfrm>
            <a:off x="1824038" y="1292368"/>
            <a:ext cx="261937" cy="259675"/>
          </a:xfrm>
          <a:prstGeom prst="ellipse">
            <a:avLst/>
          </a:prstGeom>
          <a:solidFill>
            <a:srgbClr val="5D8AA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41ADEA00-4728-4153-BF0A-766AE2D3B7F4}"/>
              </a:ext>
            </a:extLst>
          </p:cNvPr>
          <p:cNvSpPr/>
          <p:nvPr/>
        </p:nvSpPr>
        <p:spPr>
          <a:xfrm>
            <a:off x="1171229" y="3453344"/>
            <a:ext cx="261937" cy="259675"/>
          </a:xfrm>
          <a:prstGeom prst="ellipse">
            <a:avLst/>
          </a:prstGeom>
          <a:solidFill>
            <a:srgbClr val="5D8AA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="" xmlns:a16="http://schemas.microsoft.com/office/drawing/2014/main" id="{B4515BBE-0534-46AD-9AE0-89101DA04EBD}"/>
              </a:ext>
            </a:extLst>
          </p:cNvPr>
          <p:cNvSpPr txBox="1">
            <a:spLocks/>
          </p:cNvSpPr>
          <p:nvPr/>
        </p:nvSpPr>
        <p:spPr>
          <a:xfrm>
            <a:off x="1518260" y="3436656"/>
            <a:ext cx="4963352" cy="3021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None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	определение общей потребности в приеме за счет ФБ (общих объемов КЦП) 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регионам (Шаг 1)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2B367A4A-32BC-41D8-9364-2D0DDEBB577C}"/>
              </a:ext>
            </a:extLst>
          </p:cNvPr>
          <p:cNvSpPr/>
          <p:nvPr/>
        </p:nvSpPr>
        <p:spPr>
          <a:xfrm>
            <a:off x="1171229" y="3835475"/>
            <a:ext cx="261937" cy="259675"/>
          </a:xfrm>
          <a:prstGeom prst="ellipse">
            <a:avLst/>
          </a:prstGeom>
          <a:solidFill>
            <a:srgbClr val="5D8AA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ACEB3C56-1943-459A-9D47-88E77418304A}"/>
              </a:ext>
            </a:extLst>
          </p:cNvPr>
          <p:cNvSpPr txBox="1">
            <a:spLocks/>
          </p:cNvSpPr>
          <p:nvPr/>
        </p:nvSpPr>
        <p:spPr>
          <a:xfrm>
            <a:off x="1518260" y="3818787"/>
            <a:ext cx="4963352" cy="3021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None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	первичное распределение общего объема КЦП по региону 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УГСН (НПС) (Шаг 2)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A945EA3C-4CBA-4D12-B5D5-AD74758D8505}"/>
              </a:ext>
            </a:extLst>
          </p:cNvPr>
          <p:cNvSpPr/>
          <p:nvPr/>
        </p:nvSpPr>
        <p:spPr>
          <a:xfrm>
            <a:off x="7159623" y="2270092"/>
            <a:ext cx="261937" cy="259675"/>
          </a:xfrm>
          <a:prstGeom prst="ellipse">
            <a:avLst/>
          </a:prstGeom>
          <a:solidFill>
            <a:srgbClr val="5D8AA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AB2E7D28-4146-4C0C-B068-416437DCD1F7}"/>
              </a:ext>
            </a:extLst>
          </p:cNvPr>
          <p:cNvSpPr/>
          <p:nvPr/>
        </p:nvSpPr>
        <p:spPr>
          <a:xfrm>
            <a:off x="1171229" y="4204852"/>
            <a:ext cx="261937" cy="259675"/>
          </a:xfrm>
          <a:prstGeom prst="ellipse">
            <a:avLst/>
          </a:prstGeom>
          <a:solidFill>
            <a:srgbClr val="5D8AA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="" xmlns:a16="http://schemas.microsoft.com/office/drawing/2014/main" id="{63BB18CC-617D-443F-9C82-1B290C561FB0}"/>
              </a:ext>
            </a:extLst>
          </p:cNvPr>
          <p:cNvSpPr txBox="1">
            <a:spLocks/>
          </p:cNvSpPr>
          <p:nvPr/>
        </p:nvSpPr>
        <p:spPr>
          <a:xfrm>
            <a:off x="1518260" y="4188164"/>
            <a:ext cx="4963352" cy="3021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None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	балансировка матрицы потребностей в приеме (регионального 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распределения общих объемов КЦП) (Шаг 3)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4E936D0-5E5C-419C-AC9C-3E0CCDE6A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58"/>
          <a:stretch/>
        </p:blipFill>
        <p:spPr>
          <a:xfrm>
            <a:off x="7129288" y="2966137"/>
            <a:ext cx="2016000" cy="20528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6</a:t>
            </a:r>
          </a:p>
        </p:txBody>
      </p:sp>
      <p:pic>
        <p:nvPicPr>
          <p:cNvPr id="23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A9E6CE71-9BDE-4D7C-8DEB-3799EABF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7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РАСЧЕТ ОБЩЕГО ОБЪЕМА КЦП ПО УГСН (НПС):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СРЕДНЕСРОЧНАЯ ПЕСРПЕКТИВА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F4D6AEDE-71C2-4C18-9775-7D8F67148EB9}"/>
              </a:ext>
            </a:extLst>
          </p:cNvPr>
          <p:cNvSpPr/>
          <p:nvPr/>
        </p:nvSpPr>
        <p:spPr>
          <a:xfrm>
            <a:off x="5907588" y="4616738"/>
            <a:ext cx="2976650" cy="39345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36000" rIns="54000" bIns="36000" rtlCol="0" anchor="ctr"/>
          <a:lstStyle/>
          <a:p>
            <a:pPr marL="179388" indent="-179388">
              <a:spcAft>
                <a:spcPts val="600"/>
              </a:spcAft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- 	требуется проведение исследований для </a:t>
            </a:r>
            <a:b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формирования базы расчетных параметров (Минтруд)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A0E7BFC3-364D-4BFB-B1C0-0DBE3515131C}"/>
                  </a:ext>
                </a:extLst>
              </p:cNvPr>
              <p:cNvSpPr txBox="1"/>
              <p:nvPr/>
            </p:nvSpPr>
            <p:spPr>
              <a:xfrm>
                <a:off x="292924" y="840792"/>
                <a:ext cx="4074320" cy="383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КЦП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Факт офиц. трудоустройства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i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1200" i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0">
                                  <a:latin typeface="Cambria Math" panose="02040503050406030204" pitchFamily="18" charset="0"/>
                                </a:rPr>
                                <m:t>Кр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ru-RU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  <m:r>
                        <a:rPr lang="en-US" sz="12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i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2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0E7BFC3-364D-4BFB-B1C0-0DBE35151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24" y="840792"/>
                <a:ext cx="4074320" cy="383503"/>
              </a:xfrm>
              <a:prstGeom prst="rect">
                <a:avLst/>
              </a:prstGeom>
              <a:blipFill>
                <a:blip r:embed="rId5"/>
                <a:stretch>
                  <a:fillRect l="-299" t="-4762" r="-150" b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авая фигурная скобка 2">
            <a:extLst>
              <a:ext uri="{FF2B5EF4-FFF2-40B4-BE49-F238E27FC236}">
                <a16:creationId xmlns="" xmlns:a16="http://schemas.microsoft.com/office/drawing/2014/main" id="{C44F47BF-8E58-400F-B4D6-999B6907C4DC}"/>
              </a:ext>
            </a:extLst>
          </p:cNvPr>
          <p:cNvSpPr/>
          <p:nvPr/>
        </p:nvSpPr>
        <p:spPr>
          <a:xfrm rot="5400000">
            <a:off x="2172838" y="-602286"/>
            <a:ext cx="255102" cy="4014931"/>
          </a:xfrm>
          <a:prstGeom prst="rightBrace">
            <a:avLst>
              <a:gd name="adj1" fmla="val 109936"/>
              <a:gd name="adj2" fmla="val 50000"/>
            </a:avLst>
          </a:prstGeom>
          <a:ln w="12700">
            <a:solidFill>
              <a:srgbClr val="4493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2B4B3717-B5A4-4678-85CC-1098C7C272C7}"/>
                  </a:ext>
                </a:extLst>
              </p:cNvPr>
              <p:cNvSpPr txBox="1"/>
              <p:nvPr/>
            </p:nvSpPr>
            <p:spPr>
              <a:xfrm>
                <a:off x="334656" y="1751860"/>
                <a:ext cx="342561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КЦП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200" i="1" smtClean="0">
                              <a:solidFill>
                                <a:srgbClr val="5D8AA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0" i="1" smtClean="0">
                              <a:solidFill>
                                <a:srgbClr val="5D8AA1"/>
                              </a:solidFill>
                              <a:latin typeface="Cambria Math" panose="02040503050406030204" pitchFamily="18" charset="0"/>
                            </a:rPr>
                            <m:t>Расчетный</m:t>
                          </m:r>
                          <m:r>
                            <a:rPr lang="ru-RU" sz="1200" i="1">
                              <a:solidFill>
                                <a:srgbClr val="5D8AA1"/>
                              </a:solidFill>
                              <a:latin typeface="Cambria Math" panose="02040503050406030204" pitchFamily="18" charset="0"/>
                            </a:rPr>
                            <m:t> прием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5D8AA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Доля фед. бюджета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B4B3717-B5A4-4678-85CC-1098C7C2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56" y="1751860"/>
                <a:ext cx="3425618" cy="184666"/>
              </a:xfrm>
              <a:prstGeom prst="rect">
                <a:avLst/>
              </a:prstGeom>
              <a:blipFill>
                <a:blip r:embed="rId6"/>
                <a:stretch>
                  <a:fillRect l="-1068" t="-3226" b="-29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93756518-521F-44C6-9673-F13F78E6E656}"/>
                  </a:ext>
                </a:extLst>
              </p:cNvPr>
              <p:cNvSpPr txBox="1"/>
              <p:nvPr/>
            </p:nvSpPr>
            <p:spPr>
              <a:xfrm>
                <a:off x="334656" y="2260851"/>
                <a:ext cx="3988271" cy="379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rgbClr val="5D8AA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0" i="1" smtClean="0">
                              <a:solidFill>
                                <a:srgbClr val="5D8AA1"/>
                              </a:solidFill>
                              <a:latin typeface="Cambria Math" panose="02040503050406030204" pitchFamily="18" charset="0"/>
                            </a:rPr>
                            <m:t>Расчетный</m:t>
                          </m:r>
                          <m:r>
                            <a:rPr lang="ru-RU" sz="1200" i="1">
                              <a:solidFill>
                                <a:srgbClr val="5D8AA1"/>
                              </a:solidFill>
                              <a:latin typeface="Cambria Math" panose="02040503050406030204" pitchFamily="18" charset="0"/>
                            </a:rPr>
                            <m:t> прием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5D8AA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 smtClean="0">
                                  <a:solidFill>
                                    <a:srgbClr val="4191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b="0" i="1" smtClean="0">
                                  <a:solidFill>
                                    <a:srgbClr val="4191CC"/>
                                  </a:solidFill>
                                  <a:latin typeface="Cambria Math" panose="02040503050406030204" pitchFamily="18" charset="0"/>
                                </a:rPr>
                                <m:t>Расчетный выпуск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4191CC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% сохранности контингента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  <m:r>
                        <a:rPr lang="ru-R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3756518-521F-44C6-9673-F13F78E6E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56" y="2260851"/>
                <a:ext cx="3988271" cy="379527"/>
              </a:xfrm>
              <a:prstGeom prst="rect">
                <a:avLst/>
              </a:prstGeom>
              <a:blipFill>
                <a:blip r:embed="rId7"/>
                <a:stretch>
                  <a:fillRect l="-459" t="-1613" r="-612" b="-14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F07AC93C-1794-4D4D-8D13-BB3C604E10EE}"/>
                  </a:ext>
                </a:extLst>
              </p:cNvPr>
              <p:cNvSpPr txBox="1"/>
              <p:nvPr/>
            </p:nvSpPr>
            <p:spPr>
              <a:xfrm>
                <a:off x="334656" y="2987617"/>
                <a:ext cx="3974421" cy="38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rgbClr val="4191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0" i="1" smtClean="0">
                              <a:solidFill>
                                <a:srgbClr val="4191CC"/>
                              </a:solidFill>
                              <a:latin typeface="Cambria Math" panose="02040503050406030204" pitchFamily="18" charset="0"/>
                            </a:rPr>
                            <m:t>Расчетный</m:t>
                          </m:r>
                          <m:r>
                            <a:rPr lang="ru-RU" sz="1200" i="1">
                              <a:solidFill>
                                <a:srgbClr val="4191CC"/>
                              </a:solidFill>
                              <a:latin typeface="Cambria Math" panose="02040503050406030204" pitchFamily="18" charset="0"/>
                            </a:rPr>
                            <m:t> выпуск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4191CC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srgbClr val="7E58A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rgbClr val="7E58AC"/>
                                  </a:solidFill>
                                  <a:latin typeface="Cambria Math" panose="02040503050406030204" pitchFamily="18" charset="0"/>
                                </a:rPr>
                                <m:t>Расчетный выпуск (рынок труда)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7E58AC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1−доля продолж. обучение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07AC93C-1794-4D4D-8D13-BB3C604E1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56" y="2987617"/>
                <a:ext cx="3974421" cy="383438"/>
              </a:xfrm>
              <a:prstGeom prst="rect">
                <a:avLst/>
              </a:prstGeom>
              <a:blipFill>
                <a:blip r:embed="rId8"/>
                <a:stretch>
                  <a:fillRect l="-460" t="-4762" b="-17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952CF906-4BC3-46AE-ACAE-6C092C75F2BD}"/>
                  </a:ext>
                </a:extLst>
              </p:cNvPr>
              <p:cNvSpPr txBox="1"/>
              <p:nvPr/>
            </p:nvSpPr>
            <p:spPr>
              <a:xfrm>
                <a:off x="261140" y="3637524"/>
                <a:ext cx="4989122" cy="382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rgbClr val="7E58A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0" i="1" smtClean="0">
                              <a:solidFill>
                                <a:srgbClr val="7E58AC"/>
                              </a:solidFill>
                              <a:latin typeface="Cambria Math" panose="02040503050406030204" pitchFamily="18" charset="0"/>
                            </a:rPr>
                            <m:t>Расчетный</m:t>
                          </m:r>
                          <m:r>
                            <a:rPr lang="ru-RU" sz="1200" i="1">
                              <a:solidFill>
                                <a:srgbClr val="7E58AC"/>
                              </a:solidFill>
                              <a:latin typeface="Cambria Math" panose="02040503050406030204" pitchFamily="18" charset="0"/>
                            </a:rPr>
                            <m:t> выпуск </m:t>
                          </m:r>
                          <m:r>
                            <a:rPr lang="ru-RU" sz="1200" b="0" i="1" smtClean="0">
                              <a:solidFill>
                                <a:srgbClr val="7E58A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1200" i="1">
                              <a:solidFill>
                                <a:srgbClr val="7E58AC"/>
                              </a:solidFill>
                              <a:latin typeface="Cambria Math" panose="02040503050406030204" pitchFamily="18" charset="0"/>
                            </a:rPr>
                            <m:t>рынок труда</m:t>
                          </m:r>
                          <m:r>
                            <a:rPr lang="ru-RU" sz="1200" b="0" i="1" smtClean="0">
                              <a:solidFill>
                                <a:srgbClr val="7E58A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7E58AC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 smtClean="0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b="0" i="1" smtClean="0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Потребность в трудоустройстве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96486E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1−доля нетрудоустроенных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52CF906-4BC3-46AE-ACAE-6C092C75F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40" y="3637524"/>
                <a:ext cx="4989122" cy="382412"/>
              </a:xfrm>
              <a:prstGeom prst="rect">
                <a:avLst/>
              </a:prstGeom>
              <a:blipFill>
                <a:blip r:embed="rId9"/>
                <a:stretch>
                  <a:fillRect t="-6452" b="-14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CC61B771-00F0-44BF-8731-AB7FD8D981FE}"/>
                  </a:ext>
                </a:extLst>
              </p:cNvPr>
              <p:cNvSpPr txBox="1"/>
              <p:nvPr/>
            </p:nvSpPr>
            <p:spPr>
              <a:xfrm>
                <a:off x="308068" y="4322015"/>
                <a:ext cx="5552802" cy="38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rgbClr val="96486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b="0" i="1" smtClean="0">
                              <a:solidFill>
                                <a:srgbClr val="96486E"/>
                              </a:solidFill>
                              <a:latin typeface="Cambria Math" panose="02040503050406030204" pitchFamily="18" charset="0"/>
                            </a:rPr>
                            <m:t>Потребность в</m:t>
                          </m:r>
                          <m:r>
                            <a:rPr lang="ru-RU" sz="1200" i="1">
                              <a:solidFill>
                                <a:srgbClr val="96486E"/>
                              </a:solidFill>
                              <a:latin typeface="Cambria Math" panose="02040503050406030204" pitchFamily="18" charset="0"/>
                            </a:rPr>
                            <m:t> трудоустройств</m:t>
                          </m:r>
                          <m:r>
                            <a:rPr lang="ru-RU" sz="1200" b="0" i="1" smtClean="0">
                              <a:solidFill>
                                <a:srgbClr val="96486E"/>
                              </a:solidFill>
                              <a:latin typeface="Cambria Math" panose="02040503050406030204" pitchFamily="18" charset="0"/>
                            </a:rPr>
                            <m:t>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96486E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Факт офиц. трудоустройства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b="0" i="1" smtClean="0">
                                  <a:latin typeface="Cambria Math" panose="02040503050406030204" pitchFamily="18" charset="0"/>
                                </a:rPr>
                                <m:t>1−доля неформ. сектора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коэф. роста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C61B771-00F0-44BF-8731-AB7FD8D98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8" y="4322015"/>
                <a:ext cx="5552802" cy="381899"/>
              </a:xfrm>
              <a:prstGeom prst="rect">
                <a:avLst/>
              </a:prstGeom>
              <a:blipFill>
                <a:blip r:embed="rId10"/>
                <a:stretch>
                  <a:fillRect l="-549" t="-4762" b="-17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563659F-B98D-48CA-B56B-9EA5296B15D5}"/>
              </a:ext>
            </a:extLst>
          </p:cNvPr>
          <p:cNvSpPr txBox="1"/>
          <p:nvPr/>
        </p:nvSpPr>
        <p:spPr>
          <a:xfrm>
            <a:off x="2755701" y="2641833"/>
            <a:ext cx="397512" cy="18996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dsi</a:t>
            </a:r>
            <a:endParaRPr lang="en-ZA" sz="1000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7F02CDB-B267-433A-95C0-8D990BA41364}"/>
              </a:ext>
            </a:extLst>
          </p:cNvPr>
          <p:cNvSpPr txBox="1"/>
          <p:nvPr/>
        </p:nvSpPr>
        <p:spPr>
          <a:xfrm>
            <a:off x="2912301" y="3368941"/>
            <a:ext cx="397512" cy="18996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dmi</a:t>
            </a:r>
            <a:endParaRPr lang="en-ZA" sz="10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56ECA665-CD2E-4EC1-9610-CBC1475CFB69}"/>
              </a:ext>
            </a:extLst>
          </p:cNvPr>
          <p:cNvSpPr txBox="1"/>
          <p:nvPr/>
        </p:nvSpPr>
        <p:spPr>
          <a:xfrm>
            <a:off x="3852122" y="4052617"/>
            <a:ext cx="397512" cy="18996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dnti</a:t>
            </a:r>
            <a:endParaRPr lang="en-ZA" sz="1000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8FFDC0-4699-4E0C-8FCF-DB6DBA017A09}"/>
              </a:ext>
            </a:extLst>
          </p:cNvPr>
          <p:cNvSpPr txBox="1"/>
          <p:nvPr/>
        </p:nvSpPr>
        <p:spPr>
          <a:xfrm>
            <a:off x="3733686" y="4718483"/>
            <a:ext cx="397512" cy="18996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dbi</a:t>
            </a:r>
            <a:r>
              <a:rPr lang="ru-RU" sz="1000" dirty="0">
                <a:solidFill>
                  <a:schemeClr val="bg1"/>
                </a:solidFill>
              </a:rPr>
              <a:t>*</a:t>
            </a:r>
            <a:endParaRPr lang="en-ZA" sz="1000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7D5A664-B405-41AE-B815-73844C129334}"/>
              </a:ext>
            </a:extLst>
          </p:cNvPr>
          <p:cNvSpPr txBox="1"/>
          <p:nvPr/>
        </p:nvSpPr>
        <p:spPr>
          <a:xfrm>
            <a:off x="5168335" y="4623498"/>
            <a:ext cx="397512" cy="18996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Kpi</a:t>
            </a:r>
            <a:endParaRPr lang="en-ZA" sz="1000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43C9F513-E5BB-45CB-A58E-A2FBECFFAC0E}"/>
              </a:ext>
            </a:extLst>
          </p:cNvPr>
          <p:cNvSpPr txBox="1"/>
          <p:nvPr/>
        </p:nvSpPr>
        <p:spPr>
          <a:xfrm>
            <a:off x="2829217" y="1940057"/>
            <a:ext cx="397512" cy="18996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dfi</a:t>
            </a:r>
            <a:endParaRPr lang="en-ZA" sz="10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6DF11F0-4127-4F48-8DCA-F7DABB970CA6}"/>
              </a:ext>
            </a:extLst>
          </p:cNvPr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7</a:t>
            </a:r>
          </a:p>
        </p:txBody>
      </p:sp>
      <p:pic>
        <p:nvPicPr>
          <p:cNvPr id="32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2D7FD4E1-9331-479C-8FEF-0CEB2C02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59">
            <a:extLst>
              <a:ext uri="{FF2B5EF4-FFF2-40B4-BE49-F238E27FC236}">
                <a16:creationId xmlns="" xmlns:a16="http://schemas.microsoft.com/office/drawing/2014/main" id="{C072137B-5D9A-4D0F-B511-8C9896527796}"/>
              </a:ext>
            </a:extLst>
          </p:cNvPr>
          <p:cNvSpPr/>
          <p:nvPr/>
        </p:nvSpPr>
        <p:spPr>
          <a:xfrm>
            <a:off x="5494594" y="1114170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912CCD96-1E15-4090-8B51-03E8BF3F1C61}"/>
              </a:ext>
            </a:extLst>
          </p:cNvPr>
          <p:cNvSpPr txBox="1">
            <a:spLocks/>
          </p:cNvSpPr>
          <p:nvPr/>
        </p:nvSpPr>
        <p:spPr>
          <a:xfrm>
            <a:off x="5656631" y="1147289"/>
            <a:ext cx="3227607" cy="4443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spcAft>
                <a:spcPts val="1200"/>
              </a:spcAft>
              <a:buNone/>
              <a:tabLst>
                <a:tab pos="87313" algn="l"/>
              </a:tabLst>
            </a:pPr>
            <a:r>
              <a:rPr lang="ru-RU" sz="1000" dirty="0">
                <a:solidFill>
                  <a:srgbClr val="583C79"/>
                </a:solidFill>
              </a:rPr>
              <a:t>Установлены мин/макс значения для показателей в знаменателе</a:t>
            </a:r>
          </a:p>
        </p:txBody>
      </p:sp>
      <p:sp>
        <p:nvSpPr>
          <p:cNvPr id="27" name="Стрелка вправо 59">
            <a:extLst>
              <a:ext uri="{FF2B5EF4-FFF2-40B4-BE49-F238E27FC236}">
                <a16:creationId xmlns="" xmlns:a16="http://schemas.microsoft.com/office/drawing/2014/main" id="{47F3E28C-5B58-4415-A452-13E1D0223DE2}"/>
              </a:ext>
            </a:extLst>
          </p:cNvPr>
          <p:cNvSpPr/>
          <p:nvPr/>
        </p:nvSpPr>
        <p:spPr>
          <a:xfrm>
            <a:off x="5494594" y="1722937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57BF7820-6787-4443-B031-64052DF6FDC9}"/>
              </a:ext>
            </a:extLst>
          </p:cNvPr>
          <p:cNvSpPr txBox="1">
            <a:spLocks/>
          </p:cNvSpPr>
          <p:nvPr/>
        </p:nvSpPr>
        <p:spPr>
          <a:xfrm>
            <a:off x="5656631" y="1756056"/>
            <a:ext cx="3227607" cy="44430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spcAft>
                <a:spcPts val="1200"/>
              </a:spcAft>
              <a:buNone/>
              <a:tabLst>
                <a:tab pos="87313" algn="l"/>
              </a:tabLst>
            </a:pPr>
            <a:r>
              <a:rPr lang="ru-RU" sz="1000" dirty="0">
                <a:solidFill>
                  <a:srgbClr val="583C79"/>
                </a:solidFill>
              </a:rPr>
              <a:t>Ключевые параметры (</a:t>
            </a:r>
            <a:r>
              <a:rPr lang="ru-RU" sz="1000" dirty="0" err="1">
                <a:solidFill>
                  <a:srgbClr val="583C79"/>
                </a:solidFill>
              </a:rPr>
              <a:t>ds</a:t>
            </a:r>
            <a:r>
              <a:rPr lang="ru-RU" sz="1000" dirty="0">
                <a:solidFill>
                  <a:srgbClr val="583C79"/>
                </a:solidFill>
              </a:rPr>
              <a:t>, </a:t>
            </a:r>
            <a:r>
              <a:rPr lang="ru-RU" sz="1000" dirty="0" err="1">
                <a:solidFill>
                  <a:srgbClr val="583C79"/>
                </a:solidFill>
              </a:rPr>
              <a:t>dm</a:t>
            </a:r>
            <a:r>
              <a:rPr lang="ru-RU" sz="1000" dirty="0">
                <a:solidFill>
                  <a:srgbClr val="583C79"/>
                </a:solidFill>
              </a:rPr>
              <a:t>, </a:t>
            </a:r>
            <a:r>
              <a:rPr lang="ru-RU" sz="1000" dirty="0" err="1">
                <a:solidFill>
                  <a:srgbClr val="583C79"/>
                </a:solidFill>
              </a:rPr>
              <a:t>dnt</a:t>
            </a:r>
            <a:r>
              <a:rPr lang="ru-RU" sz="1000" dirty="0">
                <a:solidFill>
                  <a:srgbClr val="583C79"/>
                </a:solidFill>
              </a:rPr>
              <a:t>, </a:t>
            </a:r>
            <a:r>
              <a:rPr lang="ru-RU" sz="1000" dirty="0" err="1">
                <a:solidFill>
                  <a:srgbClr val="583C79"/>
                </a:solidFill>
              </a:rPr>
              <a:t>db</a:t>
            </a:r>
            <a:r>
              <a:rPr lang="ru-RU" sz="1000" dirty="0">
                <a:solidFill>
                  <a:srgbClr val="583C79"/>
                </a:solidFill>
              </a:rPr>
              <a:t>, </a:t>
            </a:r>
            <a:r>
              <a:rPr lang="ru-RU" sz="1000" dirty="0" err="1">
                <a:solidFill>
                  <a:srgbClr val="583C79"/>
                </a:solidFill>
              </a:rPr>
              <a:t>Kр</a:t>
            </a:r>
            <a:r>
              <a:rPr lang="ru-RU" sz="1000" dirty="0">
                <a:solidFill>
                  <a:srgbClr val="583C79"/>
                </a:solidFill>
              </a:rPr>
              <a:t>) предлагаются ЦО, согласуются Минобрнауки, согласительной комиссией </a:t>
            </a:r>
          </a:p>
        </p:txBody>
      </p:sp>
      <p:sp>
        <p:nvSpPr>
          <p:cNvPr id="34" name="Стрелка вправо 59">
            <a:extLst>
              <a:ext uri="{FF2B5EF4-FFF2-40B4-BE49-F238E27FC236}">
                <a16:creationId xmlns="" xmlns:a16="http://schemas.microsoft.com/office/drawing/2014/main" id="{F07DB50C-3206-4DAA-B3C9-3D19F5E71CB8}"/>
              </a:ext>
            </a:extLst>
          </p:cNvPr>
          <p:cNvSpPr/>
          <p:nvPr/>
        </p:nvSpPr>
        <p:spPr>
          <a:xfrm>
            <a:off x="5494594" y="2331704"/>
            <a:ext cx="162037" cy="468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>
            <a:solidFill>
              <a:srgbClr val="44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="" xmlns:a16="http://schemas.microsoft.com/office/drawing/2014/main" id="{7F0538F2-FAAB-4950-8569-A60991A031EA}"/>
              </a:ext>
            </a:extLst>
          </p:cNvPr>
          <p:cNvSpPr txBox="1">
            <a:spLocks/>
          </p:cNvSpPr>
          <p:nvPr/>
        </p:nvSpPr>
        <p:spPr>
          <a:xfrm>
            <a:off x="5656631" y="2326162"/>
            <a:ext cx="3227607" cy="6398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spcAft>
                <a:spcPts val="1200"/>
              </a:spcAft>
              <a:buNone/>
              <a:tabLst>
                <a:tab pos="87313" algn="l"/>
              </a:tabLst>
            </a:pPr>
            <a:r>
              <a:rPr lang="ru-RU" sz="1000" dirty="0">
                <a:solidFill>
                  <a:srgbClr val="583C79"/>
                </a:solidFill>
              </a:rPr>
              <a:t>Коэф. роста (</a:t>
            </a:r>
            <a:r>
              <a:rPr lang="ru-RU" sz="1000" dirty="0" err="1">
                <a:solidFill>
                  <a:srgbClr val="583C79"/>
                </a:solidFill>
              </a:rPr>
              <a:t>Кр</a:t>
            </a:r>
            <a:r>
              <a:rPr lang="en-US" sz="1000" dirty="0" err="1">
                <a:solidFill>
                  <a:srgbClr val="583C79"/>
                </a:solidFill>
              </a:rPr>
              <a:t>i</a:t>
            </a:r>
            <a:r>
              <a:rPr lang="en-US" sz="1000" dirty="0">
                <a:solidFill>
                  <a:srgbClr val="583C79"/>
                </a:solidFill>
              </a:rPr>
              <a:t>) </a:t>
            </a:r>
            <a:r>
              <a:rPr lang="ru-RU" sz="1000" dirty="0">
                <a:solidFill>
                  <a:srgbClr val="583C79"/>
                </a:solidFill>
              </a:rPr>
              <a:t>призван учесть</a:t>
            </a:r>
            <a:br>
              <a:rPr lang="ru-RU" sz="1000" dirty="0">
                <a:solidFill>
                  <a:srgbClr val="583C79"/>
                </a:solidFill>
              </a:rPr>
            </a:br>
            <a:r>
              <a:rPr lang="ru-RU" sz="1000" dirty="0">
                <a:solidFill>
                  <a:srgbClr val="583C79"/>
                </a:solidFill>
              </a:rPr>
              <a:t>- задачи нац. проектов и программ развития;</a:t>
            </a:r>
            <a:br>
              <a:rPr lang="ru-RU" sz="1000" dirty="0">
                <a:solidFill>
                  <a:srgbClr val="583C79"/>
                </a:solidFill>
              </a:rPr>
            </a:br>
            <a:r>
              <a:rPr lang="ru-RU" sz="1000" dirty="0">
                <a:solidFill>
                  <a:srgbClr val="583C79"/>
                </a:solidFill>
              </a:rPr>
              <a:t>- демографические изменения (плановый год к базе); </a:t>
            </a:r>
            <a:br>
              <a:rPr lang="ru-RU" sz="1000" dirty="0">
                <a:solidFill>
                  <a:srgbClr val="583C79"/>
                </a:solidFill>
              </a:rPr>
            </a:br>
            <a:r>
              <a:rPr lang="ru-RU" sz="1000" dirty="0">
                <a:solidFill>
                  <a:srgbClr val="583C79"/>
                </a:solidFill>
              </a:rPr>
              <a:t>- прогнозируемые изменения рынка труда</a:t>
            </a:r>
          </a:p>
        </p:txBody>
      </p:sp>
    </p:spTree>
    <p:extLst>
      <p:ext uri="{BB962C8B-B14F-4D97-AF65-F5344CB8AC3E}">
        <p14:creationId xmlns:p14="http://schemas.microsoft.com/office/powerpoint/2010/main" val="355415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ОПРЕДЕЛЕНИЕ ОБЩЕЙ ПОТРЕБНОСТИ В ПРИЕМЕ ЗА СЧЕТ ФБ ПО РЕГИОНАМ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99B5061B-D5A3-41C5-8653-327FF551A644}"/>
                  </a:ext>
                </a:extLst>
              </p:cNvPr>
              <p:cNvSpPr txBox="1"/>
              <p:nvPr/>
            </p:nvSpPr>
            <p:spPr>
              <a:xfrm>
                <a:off x="675902" y="2177349"/>
                <a:ext cx="4857484" cy="588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ППФ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КЦП−</m:t>
                          </m:r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КЦП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ф</m:t>
                              </m:r>
                            </m:sub>
                          </m:sSub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(тер)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K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(тер)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9B5061B-D5A3-41C5-8653-327FF551A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02" y="2177349"/>
                <a:ext cx="4857484" cy="5888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FB0DC5A6-3059-4019-B382-034890842B0E}"/>
              </a:ext>
            </a:extLst>
          </p:cNvPr>
          <p:cNvGrpSpPr/>
          <p:nvPr/>
        </p:nvGrpSpPr>
        <p:grpSpPr>
          <a:xfrm rot="10800000">
            <a:off x="3457777" y="2087767"/>
            <a:ext cx="288000" cy="72008"/>
            <a:chOff x="2535546" y="1628800"/>
            <a:chExt cx="401230" cy="72008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0326E965-8F73-4AC4-AEB7-9B8FD480482F}"/>
                </a:ext>
              </a:extLst>
            </p:cNvPr>
            <p:cNvCxnSpPr/>
            <p:nvPr/>
          </p:nvCxnSpPr>
          <p:spPr>
            <a:xfrm>
              <a:off x="2535546" y="1628800"/>
              <a:ext cx="4012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A73EABB5-1E5C-4239-A0F5-9ABCC2E516B1}"/>
                </a:ext>
              </a:extLst>
            </p:cNvPr>
            <p:cNvSpPr/>
            <p:nvPr/>
          </p:nvSpPr>
          <p:spPr>
            <a:xfrm>
              <a:off x="2535546" y="1628800"/>
              <a:ext cx="401230" cy="72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26" name="Прямая со стрелкой 18">
            <a:extLst>
              <a:ext uri="{FF2B5EF4-FFF2-40B4-BE49-F238E27FC236}">
                <a16:creationId xmlns="" xmlns:a16="http://schemas.microsoft.com/office/drawing/2014/main" id="{54BC71C8-5A9E-40A9-B456-DD373178D28D}"/>
              </a:ext>
            </a:extLst>
          </p:cNvPr>
          <p:cNvCxnSpPr>
            <a:cxnSpLocks/>
            <a:stCxn id="25" idx="2"/>
            <a:endCxn id="27" idx="3"/>
          </p:cNvCxnSpPr>
          <p:nvPr/>
        </p:nvCxnSpPr>
        <p:spPr>
          <a:xfrm rot="16200000" flipV="1">
            <a:off x="3271461" y="1757450"/>
            <a:ext cx="400539" cy="260095"/>
          </a:xfrm>
          <a:prstGeom prst="bentConnector2">
            <a:avLst/>
          </a:prstGeom>
          <a:ln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4A504CC-0E4B-45B6-AABE-38B131BA23F4}"/>
              </a:ext>
            </a:extLst>
          </p:cNvPr>
          <p:cNvSpPr/>
          <p:nvPr/>
        </p:nvSpPr>
        <p:spPr>
          <a:xfrm>
            <a:off x="778019" y="1482266"/>
            <a:ext cx="2563663" cy="40992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ru-RU" sz="1000" dirty="0">
                <a:solidFill>
                  <a:srgbClr val="000000"/>
                </a:solidFill>
              </a:rPr>
              <a:t>Показатель, характеризующий численность занятых и (или) численность выпускников школ в регионе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5A5B5C4B-67BF-4B16-A07D-C57976B4DFC5}"/>
              </a:ext>
            </a:extLst>
          </p:cNvPr>
          <p:cNvGrpSpPr/>
          <p:nvPr/>
        </p:nvGrpSpPr>
        <p:grpSpPr>
          <a:xfrm rot="10800000">
            <a:off x="4592123" y="2082109"/>
            <a:ext cx="432000" cy="72008"/>
            <a:chOff x="2535546" y="1628800"/>
            <a:chExt cx="401230" cy="72008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="" xmlns:a16="http://schemas.microsoft.com/office/drawing/2014/main" id="{5D0CCC98-B568-4E93-9F0C-4EFEBD0DCC3D}"/>
                </a:ext>
              </a:extLst>
            </p:cNvPr>
            <p:cNvCxnSpPr/>
            <p:nvPr/>
          </p:nvCxnSpPr>
          <p:spPr>
            <a:xfrm>
              <a:off x="2535546" y="1628800"/>
              <a:ext cx="4012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9E5AC733-1021-4B03-9779-5C22D8609DC7}"/>
                </a:ext>
              </a:extLst>
            </p:cNvPr>
            <p:cNvSpPr/>
            <p:nvPr/>
          </p:nvSpPr>
          <p:spPr>
            <a:xfrm>
              <a:off x="2535546" y="1628800"/>
              <a:ext cx="401230" cy="72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36" name="Прямая со стрелкой 18">
            <a:extLst>
              <a:ext uri="{FF2B5EF4-FFF2-40B4-BE49-F238E27FC236}">
                <a16:creationId xmlns="" xmlns:a16="http://schemas.microsoft.com/office/drawing/2014/main" id="{BA4BE49C-34C2-4C4C-93D0-2AB811EF79FD}"/>
              </a:ext>
            </a:extLst>
          </p:cNvPr>
          <p:cNvCxnSpPr>
            <a:cxnSpLocks/>
            <a:stCxn id="33" idx="2"/>
            <a:endCxn id="45" idx="1"/>
          </p:cNvCxnSpPr>
          <p:nvPr/>
        </p:nvCxnSpPr>
        <p:spPr>
          <a:xfrm rot="5400000" flipH="1" flipV="1">
            <a:off x="4605863" y="1444505"/>
            <a:ext cx="839864" cy="435344"/>
          </a:xfrm>
          <a:prstGeom prst="bentConnector2">
            <a:avLst/>
          </a:prstGeom>
          <a:ln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C43702FA-FDD1-4E07-92CB-433FC05CE475}"/>
              </a:ext>
            </a:extLst>
          </p:cNvPr>
          <p:cNvSpPr/>
          <p:nvPr/>
        </p:nvSpPr>
        <p:spPr>
          <a:xfrm>
            <a:off x="5243467" y="1046045"/>
            <a:ext cx="1948921" cy="3924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rgbClr val="000000"/>
                </a:solidFill>
              </a:rPr>
              <a:t>Коэффициент приоритетности территориального развития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C7477F61-82E8-41A2-86B9-9B3ABF973E96}"/>
              </a:ext>
            </a:extLst>
          </p:cNvPr>
          <p:cNvGrpSpPr/>
          <p:nvPr/>
        </p:nvGrpSpPr>
        <p:grpSpPr>
          <a:xfrm>
            <a:off x="1726450" y="2659045"/>
            <a:ext cx="504000" cy="72008"/>
            <a:chOff x="2535546" y="1628800"/>
            <a:chExt cx="401230" cy="72008"/>
          </a:xfrm>
        </p:grpSpPr>
        <p:cxnSp>
          <p:nvCxnSpPr>
            <p:cNvPr id="52" name="Прямая соединительная линия 51">
              <a:extLst>
                <a:ext uri="{FF2B5EF4-FFF2-40B4-BE49-F238E27FC236}">
                  <a16:creationId xmlns="" xmlns:a16="http://schemas.microsoft.com/office/drawing/2014/main" id="{712BAF9A-B27F-448E-8C56-D6FB650A4B7F}"/>
                </a:ext>
              </a:extLst>
            </p:cNvPr>
            <p:cNvCxnSpPr/>
            <p:nvPr/>
          </p:nvCxnSpPr>
          <p:spPr>
            <a:xfrm>
              <a:off x="2535546" y="1628800"/>
              <a:ext cx="4012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83415D87-43AF-4B5A-A4FF-6B1547745038}"/>
                </a:ext>
              </a:extLst>
            </p:cNvPr>
            <p:cNvSpPr/>
            <p:nvPr/>
          </p:nvSpPr>
          <p:spPr>
            <a:xfrm>
              <a:off x="2535546" y="1628800"/>
              <a:ext cx="401230" cy="72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55" name="Прямая со стрелкой 18">
            <a:extLst>
              <a:ext uri="{FF2B5EF4-FFF2-40B4-BE49-F238E27FC236}">
                <a16:creationId xmlns="" xmlns:a16="http://schemas.microsoft.com/office/drawing/2014/main" id="{02AC2A98-1E43-44B4-BC0C-3F3501F0FA52}"/>
              </a:ext>
            </a:extLst>
          </p:cNvPr>
          <p:cNvCxnSpPr>
            <a:cxnSpLocks/>
            <a:stCxn id="53" idx="2"/>
            <a:endCxn id="65" idx="3"/>
          </p:cNvCxnSpPr>
          <p:nvPr/>
        </p:nvCxnSpPr>
        <p:spPr>
          <a:xfrm rot="5400000">
            <a:off x="1547624" y="2518079"/>
            <a:ext cx="217853" cy="643800"/>
          </a:xfrm>
          <a:prstGeom prst="bentConnector2">
            <a:avLst/>
          </a:prstGeom>
          <a:ln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2883ED82-F407-4744-A70D-78C6D5588CEA}"/>
              </a:ext>
            </a:extLst>
          </p:cNvPr>
          <p:cNvSpPr/>
          <p:nvPr/>
        </p:nvSpPr>
        <p:spPr>
          <a:xfrm>
            <a:off x="1361757" y="3167150"/>
            <a:ext cx="2717698" cy="47705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Сумма КЦП на регионы СНГ, а также УГСН/НПС, распределяемые только на федеральном уровне (например, 17, 56 и др.)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E82DDDE2-366F-4E8B-AA40-F5F7018C02FD}"/>
              </a:ext>
            </a:extLst>
          </p:cNvPr>
          <p:cNvGrpSpPr/>
          <p:nvPr/>
        </p:nvGrpSpPr>
        <p:grpSpPr>
          <a:xfrm rot="10800000">
            <a:off x="3970366" y="2081743"/>
            <a:ext cx="288000" cy="72008"/>
            <a:chOff x="2535546" y="1628800"/>
            <a:chExt cx="401230" cy="72008"/>
          </a:xfrm>
        </p:grpSpPr>
        <p:cxnSp>
          <p:nvCxnSpPr>
            <p:cNvPr id="59" name="Прямая соединительная линия 58">
              <a:extLst>
                <a:ext uri="{FF2B5EF4-FFF2-40B4-BE49-F238E27FC236}">
                  <a16:creationId xmlns="" xmlns:a16="http://schemas.microsoft.com/office/drawing/2014/main" id="{1C0AB41C-7680-40E1-9245-53AD50D2F464}"/>
                </a:ext>
              </a:extLst>
            </p:cNvPr>
            <p:cNvCxnSpPr/>
            <p:nvPr/>
          </p:nvCxnSpPr>
          <p:spPr>
            <a:xfrm>
              <a:off x="2535546" y="1628800"/>
              <a:ext cx="4012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Прямоугольник 59">
              <a:extLst>
                <a:ext uri="{FF2B5EF4-FFF2-40B4-BE49-F238E27FC236}">
                  <a16:creationId xmlns="" xmlns:a16="http://schemas.microsoft.com/office/drawing/2014/main" id="{1BEB7D65-69CB-4381-B737-44B0A17515FA}"/>
                </a:ext>
              </a:extLst>
            </p:cNvPr>
            <p:cNvSpPr/>
            <p:nvPr/>
          </p:nvSpPr>
          <p:spPr>
            <a:xfrm>
              <a:off x="2535546" y="1628800"/>
              <a:ext cx="401230" cy="72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BA98C1B0-2654-42A0-B590-8A04C91982F9}"/>
              </a:ext>
            </a:extLst>
          </p:cNvPr>
          <p:cNvSpPr/>
          <p:nvPr/>
        </p:nvSpPr>
        <p:spPr>
          <a:xfrm>
            <a:off x="3139906" y="884915"/>
            <a:ext cx="1948921" cy="4895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Доля федерального бюджета в обучении по высшему образованию</a:t>
            </a:r>
          </a:p>
        </p:txBody>
      </p:sp>
      <p:cxnSp>
        <p:nvCxnSpPr>
          <p:cNvPr id="62" name="Прямая со стрелкой 18">
            <a:extLst>
              <a:ext uri="{FF2B5EF4-FFF2-40B4-BE49-F238E27FC236}">
                <a16:creationId xmlns="" xmlns:a16="http://schemas.microsoft.com/office/drawing/2014/main" id="{EECBDE0B-284C-478E-99DD-C11FDAA378DA}"/>
              </a:ext>
            </a:extLst>
          </p:cNvPr>
          <p:cNvCxnSpPr>
            <a:cxnSpLocks/>
            <a:stCxn id="60" idx="2"/>
            <a:endCxn id="61" idx="2"/>
          </p:cNvCxnSpPr>
          <p:nvPr/>
        </p:nvCxnSpPr>
        <p:spPr>
          <a:xfrm flipV="1">
            <a:off x="4114366" y="1374490"/>
            <a:ext cx="1" cy="707253"/>
          </a:xfrm>
          <a:prstGeom prst="straightConnector1">
            <a:avLst/>
          </a:prstGeom>
          <a:ln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E50E4BFD-4DF6-4205-B2CC-293D4212CC18}"/>
              </a:ext>
            </a:extLst>
          </p:cNvPr>
          <p:cNvSpPr/>
          <p:nvPr/>
        </p:nvSpPr>
        <p:spPr>
          <a:xfrm>
            <a:off x="209510" y="2802186"/>
            <a:ext cx="1125140" cy="29343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ru-RU" sz="1000" dirty="0">
                <a:solidFill>
                  <a:srgbClr val="000000"/>
                </a:solidFill>
              </a:rPr>
              <a:t>Общий объем КЦП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D91D2EFD-B87C-4C5C-AEFA-62AC1A9B1A8A}"/>
              </a:ext>
            </a:extLst>
          </p:cNvPr>
          <p:cNvGrpSpPr/>
          <p:nvPr/>
        </p:nvGrpSpPr>
        <p:grpSpPr>
          <a:xfrm>
            <a:off x="2459878" y="2659045"/>
            <a:ext cx="504000" cy="72008"/>
            <a:chOff x="2535546" y="1628800"/>
            <a:chExt cx="401230" cy="72008"/>
          </a:xfrm>
        </p:grpSpPr>
        <p:cxnSp>
          <p:nvCxnSpPr>
            <p:cNvPr id="73" name="Прямая соединительная линия 72">
              <a:extLst>
                <a:ext uri="{FF2B5EF4-FFF2-40B4-BE49-F238E27FC236}">
                  <a16:creationId xmlns="" xmlns:a16="http://schemas.microsoft.com/office/drawing/2014/main" id="{C416CB0B-E425-4BDC-A9CB-45ABDB7B17CD}"/>
                </a:ext>
              </a:extLst>
            </p:cNvPr>
            <p:cNvCxnSpPr/>
            <p:nvPr/>
          </p:nvCxnSpPr>
          <p:spPr>
            <a:xfrm>
              <a:off x="2535546" y="1628800"/>
              <a:ext cx="40123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рямоугольник 73">
              <a:extLst>
                <a:ext uri="{FF2B5EF4-FFF2-40B4-BE49-F238E27FC236}">
                  <a16:creationId xmlns="" xmlns:a16="http://schemas.microsoft.com/office/drawing/2014/main" id="{AAD5CEED-9F44-41E7-8A22-27E50FF3478E}"/>
                </a:ext>
              </a:extLst>
            </p:cNvPr>
            <p:cNvSpPr/>
            <p:nvPr/>
          </p:nvSpPr>
          <p:spPr>
            <a:xfrm>
              <a:off x="2535546" y="1628800"/>
              <a:ext cx="401230" cy="72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75" name="Прямая со стрелкой 18">
            <a:extLst>
              <a:ext uri="{FF2B5EF4-FFF2-40B4-BE49-F238E27FC236}">
                <a16:creationId xmlns="" xmlns:a16="http://schemas.microsoft.com/office/drawing/2014/main" id="{7C300C0C-28EC-42A9-86E4-1890C7AFE1DD}"/>
              </a:ext>
            </a:extLst>
          </p:cNvPr>
          <p:cNvCxnSpPr>
            <a:cxnSpLocks/>
            <a:stCxn id="74" idx="2"/>
            <a:endCxn id="56" idx="0"/>
          </p:cNvCxnSpPr>
          <p:nvPr/>
        </p:nvCxnSpPr>
        <p:spPr>
          <a:xfrm>
            <a:off x="2711878" y="2731053"/>
            <a:ext cx="8728" cy="436097"/>
          </a:xfrm>
          <a:prstGeom prst="straightConnector1">
            <a:avLst/>
          </a:prstGeom>
          <a:ln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>
            <a:extLst>
              <a:ext uri="{FF2B5EF4-FFF2-40B4-BE49-F238E27FC236}">
                <a16:creationId xmlns="" xmlns:a16="http://schemas.microsoft.com/office/drawing/2014/main" id="{966A1EC3-83FB-4CB5-8026-818841FA3CEE}"/>
              </a:ext>
            </a:extLst>
          </p:cNvPr>
          <p:cNvGrpSpPr/>
          <p:nvPr/>
        </p:nvGrpSpPr>
        <p:grpSpPr>
          <a:xfrm>
            <a:off x="5349885" y="3613129"/>
            <a:ext cx="3635535" cy="581945"/>
            <a:chOff x="4135394" y="881062"/>
            <a:chExt cx="4327568" cy="581945"/>
          </a:xfrm>
        </p:grpSpPr>
        <p:sp>
          <p:nvSpPr>
            <p:cNvPr id="81" name="Стрелка вправо 59">
              <a:extLst>
                <a:ext uri="{FF2B5EF4-FFF2-40B4-BE49-F238E27FC236}">
                  <a16:creationId xmlns="" xmlns:a16="http://schemas.microsoft.com/office/drawing/2014/main" id="{46C6CD6D-5865-4592-83CD-CEBD21B4FA4B}"/>
                </a:ext>
              </a:extLst>
            </p:cNvPr>
            <p:cNvSpPr/>
            <p:nvPr/>
          </p:nvSpPr>
          <p:spPr>
            <a:xfrm>
              <a:off x="4135394" y="881062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Заголовок 1">
              <a:extLst>
                <a:ext uri="{FF2B5EF4-FFF2-40B4-BE49-F238E27FC236}">
                  <a16:creationId xmlns="" xmlns:a16="http://schemas.microsoft.com/office/drawing/2014/main" id="{C75C6CFB-3BB0-4455-8971-6280FE91D73A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983963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73C78"/>
                  </a:solidFill>
                  <a:effectLst/>
                  <a:uLnTx/>
                  <a:uFillTx/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КЦП распределяются по регионам пропорционально численности занятых/выпускников (бакалавриат, специалитет), занятых (магистратура)</a:t>
              </a: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="" xmlns:a16="http://schemas.microsoft.com/office/drawing/2014/main" id="{5463023E-E50B-4F7D-8EF2-A4585F760A46}"/>
              </a:ext>
            </a:extLst>
          </p:cNvPr>
          <p:cNvGrpSpPr/>
          <p:nvPr/>
        </p:nvGrpSpPr>
        <p:grpSpPr>
          <a:xfrm>
            <a:off x="5349885" y="4275796"/>
            <a:ext cx="3635536" cy="581945"/>
            <a:chOff x="4135394" y="1576355"/>
            <a:chExt cx="4327568" cy="581945"/>
          </a:xfrm>
        </p:grpSpPr>
        <p:sp>
          <p:nvSpPr>
            <p:cNvPr id="84" name="Стрелка вправо 59">
              <a:extLst>
                <a:ext uri="{FF2B5EF4-FFF2-40B4-BE49-F238E27FC236}">
                  <a16:creationId xmlns="" xmlns:a16="http://schemas.microsoft.com/office/drawing/2014/main" id="{AF8C2934-638B-47AD-BC52-6D432F949165}"/>
                </a:ext>
              </a:extLst>
            </p:cNvPr>
            <p:cNvSpPr/>
            <p:nvPr/>
          </p:nvSpPr>
          <p:spPr>
            <a:xfrm>
              <a:off x="4135394" y="1576355"/>
              <a:ext cx="193719" cy="581945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5D8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Заголовок 1">
              <a:extLst>
                <a:ext uri="{FF2B5EF4-FFF2-40B4-BE49-F238E27FC236}">
                  <a16:creationId xmlns="" xmlns:a16="http://schemas.microsoft.com/office/drawing/2014/main" id="{A0BC3EC8-3EB6-4C10-8000-290BB481EC5B}"/>
                </a:ext>
              </a:extLst>
            </p:cNvPr>
            <p:cNvSpPr txBox="1">
              <a:spLocks/>
            </p:cNvSpPr>
            <p:nvPr/>
          </p:nvSpPr>
          <p:spPr>
            <a:xfrm>
              <a:off x="4457974" y="1679256"/>
              <a:ext cx="4004988" cy="337721"/>
            </a:xfrm>
            <a:prstGeom prst="rect">
              <a:avLst/>
            </a:prstGeom>
            <a:effectLst/>
          </p:spPr>
          <p:txBody>
            <a:bodyPr vert="horz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Учитывается приоритетность развития отдельных </a:t>
              </a:r>
              <a:b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</a:b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ea typeface="+mj-ea"/>
                  <a:cs typeface="Arial" panose="020B0604020202020204" pitchFamily="34" charset="0"/>
                </a:rPr>
                <a:t>регионов, склонность </a:t>
              </a:r>
              <a:r>
                <a:rPr lang="ru-RU" sz="1000" b="1" dirty="0">
                  <a:solidFill>
                    <a:srgbClr val="573C78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населения региона по оплате обучения </a:t>
              </a:r>
              <a:endParaRPr lang="ru-RU" sz="1000" b="1" dirty="0">
                <a:solidFill>
                  <a:srgbClr val="573C78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7F825CCB-E8CE-4877-A0BD-358901CE1FDE}"/>
                  </a:ext>
                </a:extLst>
              </p:cNvPr>
              <p:cNvSpPr txBox="1"/>
              <p:nvPr/>
            </p:nvSpPr>
            <p:spPr>
              <a:xfrm>
                <a:off x="329267" y="3917135"/>
                <a:ext cx="17588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1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F825CCB-E8CE-4877-A0BD-358901CE1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67" y="3917135"/>
                <a:ext cx="1758815" cy="215444"/>
              </a:xfrm>
              <a:prstGeom prst="rect">
                <a:avLst/>
              </a:prstGeom>
              <a:blipFill>
                <a:blip r:embed="rId7"/>
                <a:stretch>
                  <a:fillRect l="-1730" r="-346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26C39876-BB18-409A-BB2B-477DF7D5F699}"/>
              </a:ext>
            </a:extLst>
          </p:cNvPr>
          <p:cNvSpPr/>
          <p:nvPr/>
        </p:nvSpPr>
        <p:spPr>
          <a:xfrm>
            <a:off x="298892" y="4184168"/>
            <a:ext cx="3496813" cy="2100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dzi –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доля региона в численности занятых по России;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EB798178-ED60-4347-A9E8-A32C9C38B0F5}"/>
              </a:ext>
            </a:extLst>
          </p:cNvPr>
          <p:cNvSpPr/>
          <p:nvPr/>
        </p:nvSpPr>
        <p:spPr>
          <a:xfrm>
            <a:off x="298892" y="4416659"/>
            <a:ext cx="3302886" cy="2100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dvi –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доля региона в численности выпускников школ по России;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E0D8431D-2998-403F-8616-3ED4C1A192BE}"/>
              </a:ext>
            </a:extLst>
          </p:cNvPr>
          <p:cNvSpPr/>
          <p:nvPr/>
        </p:nvSpPr>
        <p:spPr>
          <a:xfrm>
            <a:off x="298892" y="4649150"/>
            <a:ext cx="3158884" cy="2100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a, b –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веса показателей (в сумме равны 1)</a:t>
            </a:r>
          </a:p>
        </p:txBody>
      </p:sp>
      <p:sp>
        <p:nvSpPr>
          <p:cNvPr id="95" name="Овал 94">
            <a:extLst>
              <a:ext uri="{FF2B5EF4-FFF2-40B4-BE49-F238E27FC236}">
                <a16:creationId xmlns="" xmlns:a16="http://schemas.microsoft.com/office/drawing/2014/main" id="{E2534740-33AE-41B3-855B-8273D39F04D9}"/>
              </a:ext>
            </a:extLst>
          </p:cNvPr>
          <p:cNvSpPr/>
          <p:nvPr/>
        </p:nvSpPr>
        <p:spPr>
          <a:xfrm>
            <a:off x="198298" y="832160"/>
            <a:ext cx="261937" cy="259675"/>
          </a:xfrm>
          <a:prstGeom prst="ellipse">
            <a:avLst/>
          </a:prstGeom>
          <a:solidFill>
            <a:srgbClr val="5D8AA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A6F4F66-0D6B-4AD5-B727-A4709AFF54FC}"/>
              </a:ext>
            </a:extLst>
          </p:cNvPr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8</a:t>
            </a:r>
          </a:p>
        </p:txBody>
      </p:sp>
      <p:pic>
        <p:nvPicPr>
          <p:cNvPr id="69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617238D2-5357-40A6-81BC-E4F0A9209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19859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7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9936" y="0"/>
            <a:ext cx="4842267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ОПРЕДЕЛЕНИЕ ДОЛИ ФБ В ОБУЧЕНИИ </a:t>
            </a:r>
            <a:b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ДЛЯ РЕГИОНОВ В ЦЕЛОМ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F559FFAE-1DFE-400D-A79C-60F0889EA9C6}"/>
              </a:ext>
            </a:extLst>
          </p:cNvPr>
          <p:cNvSpPr/>
          <p:nvPr/>
        </p:nvSpPr>
        <p:spPr>
          <a:xfrm>
            <a:off x="4970649" y="900293"/>
            <a:ext cx="596038" cy="515288"/>
          </a:xfrm>
          <a:prstGeom prst="rect">
            <a:avLst/>
          </a:prstGeom>
          <a:noFill/>
          <a:ln w="12700">
            <a:solidFill>
              <a:srgbClr val="5D8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b="1" dirty="0">
                <a:solidFill>
                  <a:srgbClr val="5D8AA1"/>
                </a:solidFill>
                <a:latin typeface="Century Gothic" pitchFamily="34" charset="0"/>
              </a:rPr>
              <a:t>К1</a:t>
            </a:r>
            <a:endParaRPr lang="ru-RU" sz="1400" b="1" baseline="-25000" dirty="0">
              <a:solidFill>
                <a:srgbClr val="5D8AA1"/>
              </a:solidFill>
              <a:latin typeface="Century Gothic" pitchFamily="34" charset="0"/>
            </a:endParaRPr>
          </a:p>
        </p:txBody>
      </p:sp>
      <p:cxnSp>
        <p:nvCxnSpPr>
          <p:cNvPr id="69" name="Прямая со стрелкой 18">
            <a:extLst>
              <a:ext uri="{FF2B5EF4-FFF2-40B4-BE49-F238E27FC236}">
                <a16:creationId xmlns="" xmlns:a16="http://schemas.microsoft.com/office/drawing/2014/main" id="{A2562338-34E8-4FE7-9BFD-F9316E79302B}"/>
              </a:ext>
            </a:extLst>
          </p:cNvPr>
          <p:cNvCxnSpPr>
            <a:cxnSpLocks/>
            <a:stCxn id="78" idx="3"/>
            <a:endCxn id="68" idx="1"/>
          </p:cNvCxnSpPr>
          <p:nvPr/>
        </p:nvCxnSpPr>
        <p:spPr>
          <a:xfrm flipV="1">
            <a:off x="4675031" y="1157937"/>
            <a:ext cx="295618" cy="1"/>
          </a:xfrm>
          <a:prstGeom prst="straightConnector1">
            <a:avLst/>
          </a:prstGeom>
          <a:ln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78B029FF-AE83-446E-BCFE-0864C3B5A035}"/>
              </a:ext>
            </a:extLst>
          </p:cNvPr>
          <p:cNvSpPr/>
          <p:nvPr/>
        </p:nvSpPr>
        <p:spPr>
          <a:xfrm>
            <a:off x="5715718" y="2500470"/>
            <a:ext cx="2894918" cy="5383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900" dirty="0">
                <a:solidFill>
                  <a:srgbClr val="000000"/>
                </a:solidFill>
              </a:rPr>
              <a:t>Равен 0,5 для регионов, где миграционный отток за 5 лет превысил 1,5% населения, а также для регионов ДФО</a:t>
            </a:r>
          </a:p>
        </p:txBody>
      </p:sp>
      <p:sp>
        <p:nvSpPr>
          <p:cNvPr id="76" name="Скругленный прямоугольник 35">
            <a:extLst>
              <a:ext uri="{FF2B5EF4-FFF2-40B4-BE49-F238E27FC236}">
                <a16:creationId xmlns="" xmlns:a16="http://schemas.microsoft.com/office/drawing/2014/main" id="{7EAF73FC-55B5-4923-B01E-C6A9B1FDC3DE}"/>
              </a:ext>
            </a:extLst>
          </p:cNvPr>
          <p:cNvSpPr/>
          <p:nvPr/>
        </p:nvSpPr>
        <p:spPr>
          <a:xfrm>
            <a:off x="519990" y="899290"/>
            <a:ext cx="1956516" cy="540000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Соотношение среднедушевых доходов и прожиточного минимума – СДПМ (Росстат)</a:t>
            </a:r>
          </a:p>
        </p:txBody>
      </p:sp>
      <p:sp>
        <p:nvSpPr>
          <p:cNvPr id="77" name="Скругленный прямоугольник 35">
            <a:extLst>
              <a:ext uri="{FF2B5EF4-FFF2-40B4-BE49-F238E27FC236}">
                <a16:creationId xmlns="" xmlns:a16="http://schemas.microsoft.com/office/drawing/2014/main" id="{F10043F4-3345-425B-85B5-CD05CD25D8D4}"/>
              </a:ext>
            </a:extLst>
          </p:cNvPr>
          <p:cNvSpPr/>
          <p:nvPr/>
        </p:nvSpPr>
        <p:spPr>
          <a:xfrm>
            <a:off x="519990" y="2524203"/>
            <a:ext cx="1956516" cy="540000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Миграционный отток населения субъекта РФ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F22FE5D1-04BC-4A19-906B-8F41D27ED1F5}"/>
              </a:ext>
            </a:extLst>
          </p:cNvPr>
          <p:cNvSpPr txBox="1"/>
          <p:nvPr/>
        </p:nvSpPr>
        <p:spPr>
          <a:xfrm>
            <a:off x="2585092" y="888762"/>
            <a:ext cx="2089939" cy="5383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sz="900" dirty="0">
                <a:latin typeface="Corbel" panose="020B0503020204020204" pitchFamily="34" charset="0"/>
              </a:rPr>
              <a:t>Чем больше доход семей, превышающий прожиточный минимум, тем проще оплачивать обучение</a:t>
            </a:r>
            <a:endParaRPr lang="en-ZA" sz="900" dirty="0">
              <a:latin typeface="Corbel" panose="020B0503020204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D4389F29-CA62-497E-B46B-E97AF8B73E02}"/>
              </a:ext>
            </a:extLst>
          </p:cNvPr>
          <p:cNvSpPr txBox="1"/>
          <p:nvPr/>
        </p:nvSpPr>
        <p:spPr>
          <a:xfrm>
            <a:off x="2581608" y="2500471"/>
            <a:ext cx="2093423" cy="5383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>
                <a:solidFill>
                  <a:srgbClr val="573C78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4"/>
                </a:solidFill>
              </a:defRPr>
            </a:lvl6pPr>
            <a:lvl7pPr>
              <a:defRPr>
                <a:solidFill>
                  <a:schemeClr val="accent4"/>
                </a:solidFill>
              </a:defRPr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algn="l"/>
            <a:r>
              <a:rPr lang="ru-RU" sz="900" dirty="0">
                <a:latin typeface="Corbel" panose="020B0503020204020204" pitchFamily="34" charset="0"/>
              </a:rPr>
              <a:t>Чем сильнее миграционный отток, тем ниже склонность населения платить за обучение в регионе</a:t>
            </a:r>
            <a:endParaRPr lang="en-ZA" sz="900" dirty="0">
              <a:latin typeface="Corbel" panose="020B050302020402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33E3EF31-2AB5-4A45-B6A4-564B5DC1943F}"/>
              </a:ext>
            </a:extLst>
          </p:cNvPr>
          <p:cNvSpPr/>
          <p:nvPr/>
        </p:nvSpPr>
        <p:spPr>
          <a:xfrm>
            <a:off x="4970649" y="2512002"/>
            <a:ext cx="596038" cy="515288"/>
          </a:xfrm>
          <a:prstGeom prst="rect">
            <a:avLst/>
          </a:prstGeom>
          <a:noFill/>
          <a:ln w="12700">
            <a:solidFill>
              <a:srgbClr val="5D8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b="1" dirty="0">
                <a:solidFill>
                  <a:srgbClr val="5D8AA1"/>
                </a:solidFill>
                <a:latin typeface="Century Gothic" pitchFamily="34" charset="0"/>
              </a:rPr>
              <a:t>К2</a:t>
            </a:r>
            <a:endParaRPr lang="ru-RU" sz="1400" b="1" baseline="-25000" dirty="0">
              <a:solidFill>
                <a:srgbClr val="5D8AA1"/>
              </a:solidFill>
              <a:latin typeface="Century Gothic" pitchFamily="34" charset="0"/>
            </a:endParaRPr>
          </a:p>
        </p:txBody>
      </p:sp>
      <p:cxnSp>
        <p:nvCxnSpPr>
          <p:cNvPr id="95" name="Прямая со стрелкой 18">
            <a:extLst>
              <a:ext uri="{FF2B5EF4-FFF2-40B4-BE49-F238E27FC236}">
                <a16:creationId xmlns="" xmlns:a16="http://schemas.microsoft.com/office/drawing/2014/main" id="{7FB60499-2E59-445D-AB75-ACD439D4F1F7}"/>
              </a:ext>
            </a:extLst>
          </p:cNvPr>
          <p:cNvCxnSpPr>
            <a:cxnSpLocks/>
            <a:stCxn id="89" idx="3"/>
            <a:endCxn id="91" idx="1"/>
          </p:cNvCxnSpPr>
          <p:nvPr/>
        </p:nvCxnSpPr>
        <p:spPr>
          <a:xfrm flipV="1">
            <a:off x="4675031" y="2769646"/>
            <a:ext cx="295618" cy="1"/>
          </a:xfrm>
          <a:prstGeom prst="straightConnector1">
            <a:avLst/>
          </a:prstGeom>
          <a:ln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DD55A4CA-CE47-4CFD-AEB0-1ED89825E9A8}"/>
                  </a:ext>
                </a:extLst>
              </p:cNvPr>
              <p:cNvSpPr txBox="1"/>
              <p:nvPr/>
            </p:nvSpPr>
            <p:spPr>
              <a:xfrm>
                <a:off x="1808131" y="3351219"/>
                <a:ext cx="3337196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D55A4CA-CE47-4CFD-AEB0-1ED89825E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131" y="3351219"/>
                <a:ext cx="3337196" cy="569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C3A2B41F-4376-4B78-96C8-0250AED3C552}"/>
              </a:ext>
            </a:extLst>
          </p:cNvPr>
          <p:cNvSpPr/>
          <p:nvPr/>
        </p:nvSpPr>
        <p:spPr>
          <a:xfrm>
            <a:off x="5344085" y="3487982"/>
            <a:ext cx="2152091" cy="3924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i="1" dirty="0">
                <a:solidFill>
                  <a:srgbClr val="583C79"/>
                </a:solidFill>
              </a:rPr>
              <a:t>Z</a:t>
            </a:r>
            <a:r>
              <a:rPr lang="en-US" sz="900" dirty="0">
                <a:solidFill>
                  <a:srgbClr val="000000"/>
                </a:solidFill>
              </a:rPr>
              <a:t> - </a:t>
            </a:r>
            <a:r>
              <a:rPr lang="ru-RU" sz="900" dirty="0">
                <a:solidFill>
                  <a:srgbClr val="000000"/>
                </a:solidFill>
              </a:rPr>
              <a:t>средняя доля обучающихся за счет иных источников, кроме ФБ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id="{39305E2F-0B32-4692-8264-CDFFD43DFB1E}"/>
                  </a:ext>
                </a:extLst>
              </p:cNvPr>
              <p:cNvSpPr txBox="1"/>
              <p:nvPr/>
            </p:nvSpPr>
            <p:spPr>
              <a:xfrm>
                <a:off x="1598433" y="4182789"/>
                <a:ext cx="3126305" cy="370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df</m:t>
                          </m:r>
                        </m:e>
                        <m:sub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арх</m:t>
                          </m:r>
                        </m:sub>
                      </m:sSub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753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59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41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753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200" b="1" i="1" smtClean="0">
                          <a:solidFill>
                            <a:srgbClr val="5D8AA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ru-RU" sz="1200" b="1" i="1" smtClean="0">
                          <a:solidFill>
                            <a:srgbClr val="5D8AA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1200" b="1" i="1" smtClean="0">
                          <a:solidFill>
                            <a:srgbClr val="5D8AA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𝟕𝟗𝟔</m:t>
                      </m:r>
                    </m:oMath>
                  </m:oMathPara>
                </a14:m>
                <a:endParaRPr lang="ru-RU" sz="1200" b="1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9305E2F-0B32-4692-8264-CDFFD43DF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33" y="4182789"/>
                <a:ext cx="3126305" cy="370166"/>
              </a:xfrm>
              <a:prstGeom prst="rect">
                <a:avLst/>
              </a:prstGeom>
              <a:blipFill>
                <a:blip r:embed="rId6"/>
                <a:stretch>
                  <a:fillRect l="-780" t="-3279" r="-780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="" xmlns:a16="http://schemas.microsoft.com/office/drawing/2014/main" id="{DC79C096-5706-4D1F-8291-6CBDD3EB8C0E}"/>
                  </a:ext>
                </a:extLst>
              </p:cNvPr>
              <p:cNvSpPr txBox="1"/>
              <p:nvPr/>
            </p:nvSpPr>
            <p:spPr>
              <a:xfrm>
                <a:off x="6108521" y="4182789"/>
                <a:ext cx="2710101" cy="370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df</m:t>
                          </m:r>
                        </m:e>
                        <m:sub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мо</m:t>
                          </m:r>
                        </m:sub>
                      </m:sSub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215</m:t>
                          </m:r>
                        </m:num>
                        <m:den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59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41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215</m:t>
                          </m:r>
                        </m:den>
                      </m:f>
                      <m:r>
                        <a:rPr lang="ru-R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200" b="1" i="1" smtClean="0">
                          <a:solidFill>
                            <a:srgbClr val="5D8AA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ru-RU" sz="1200" b="1" i="1" smtClean="0">
                          <a:solidFill>
                            <a:srgbClr val="5D8AA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sz="1200" b="1" i="1" smtClean="0">
                          <a:solidFill>
                            <a:srgbClr val="5D8AA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𝟓𝟒𝟕</m:t>
                      </m:r>
                    </m:oMath>
                  </m:oMathPara>
                </a14:m>
                <a:endParaRPr lang="ru-RU" sz="1200" b="1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C79C096-5706-4D1F-8291-6CBDD3EB8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521" y="4182789"/>
                <a:ext cx="2710101" cy="370166"/>
              </a:xfrm>
              <a:prstGeom prst="rect">
                <a:avLst/>
              </a:prstGeom>
              <a:blipFill>
                <a:blip r:embed="rId7"/>
                <a:stretch>
                  <a:fillRect l="-899" t="-3279" r="-1124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5EA983AB-F447-40C5-A8C9-6EF561187550}"/>
              </a:ext>
            </a:extLst>
          </p:cNvPr>
          <p:cNvSpPr txBox="1"/>
          <p:nvPr/>
        </p:nvSpPr>
        <p:spPr>
          <a:xfrm>
            <a:off x="276801" y="4192389"/>
            <a:ext cx="1241747" cy="350967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Архангельская область</a:t>
            </a:r>
            <a:endParaRPr lang="en-ZA" sz="1000" dirty="0">
              <a:solidFill>
                <a:srgbClr val="96486E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BFDE1ED4-A964-4665-B52E-95A4FE56FE2D}"/>
              </a:ext>
            </a:extLst>
          </p:cNvPr>
          <p:cNvSpPr txBox="1"/>
          <p:nvPr/>
        </p:nvSpPr>
        <p:spPr>
          <a:xfrm>
            <a:off x="4823858" y="4192389"/>
            <a:ext cx="1241747" cy="350967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Московская </a:t>
            </a:r>
            <a:br>
              <a:rPr lang="ru-RU" sz="1000" dirty="0">
                <a:solidFill>
                  <a:srgbClr val="96486E"/>
                </a:solidFill>
              </a:rPr>
            </a:br>
            <a:r>
              <a:rPr lang="ru-RU" sz="1000" dirty="0">
                <a:solidFill>
                  <a:srgbClr val="96486E"/>
                </a:solidFill>
              </a:rPr>
              <a:t>область</a:t>
            </a:r>
            <a:endParaRPr lang="en-ZA" sz="1000" dirty="0">
              <a:solidFill>
                <a:srgbClr val="96486E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C5F45CE-C4B7-4387-9E37-0780469C9F7C}"/>
              </a:ext>
            </a:extLst>
          </p:cNvPr>
          <p:cNvSpPr/>
          <p:nvPr/>
        </p:nvSpPr>
        <p:spPr>
          <a:xfrm>
            <a:off x="5915341" y="892946"/>
            <a:ext cx="1307590" cy="839887"/>
          </a:xfrm>
          <a:prstGeom prst="rect">
            <a:avLst/>
          </a:prstGeom>
          <a:solidFill>
            <a:srgbClr val="5D8AA1"/>
          </a:solidFill>
          <a:ln w="12700">
            <a:solidFill>
              <a:srgbClr val="5D8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Доход сверх прожит. </a:t>
            </a:r>
            <a:r>
              <a:rPr lang="en-US" sz="900" dirty="0">
                <a:solidFill>
                  <a:schemeClr val="bg1"/>
                </a:solidFill>
              </a:rPr>
              <a:t>min</a:t>
            </a:r>
            <a:endParaRPr lang="ru-RU" sz="900" dirty="0">
              <a:solidFill>
                <a:schemeClr val="bg1"/>
              </a:solidFill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3,8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600B715-8C40-4F85-BFEB-949BD01AAC89}"/>
              </a:ext>
            </a:extLst>
          </p:cNvPr>
          <p:cNvSpPr/>
          <p:nvPr/>
        </p:nvSpPr>
        <p:spPr>
          <a:xfrm>
            <a:off x="5915342" y="1735423"/>
            <a:ext cx="1307590" cy="350967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583C79"/>
                </a:solidFill>
              </a:rPr>
              <a:t>Прожит. </a:t>
            </a:r>
            <a:r>
              <a:rPr lang="en-US" sz="900" dirty="0">
                <a:solidFill>
                  <a:srgbClr val="583C79"/>
                </a:solidFill>
              </a:rPr>
              <a:t>min </a:t>
            </a:r>
            <a:r>
              <a:rPr lang="ru-RU" sz="900" dirty="0">
                <a:solidFill>
                  <a:srgbClr val="583C79"/>
                </a:solidFill>
              </a:rPr>
              <a:t/>
            </a:r>
            <a:br>
              <a:rPr lang="ru-RU" sz="900" dirty="0">
                <a:solidFill>
                  <a:srgbClr val="583C79"/>
                </a:solidFill>
              </a:rPr>
            </a:br>
            <a:r>
              <a:rPr lang="ru-RU" sz="900" dirty="0">
                <a:solidFill>
                  <a:srgbClr val="583C79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3A7D9BB-A742-4817-88D2-5876FDE340CE}"/>
              </a:ext>
            </a:extLst>
          </p:cNvPr>
          <p:cNvSpPr txBox="1"/>
          <p:nvPr/>
        </p:nvSpPr>
        <p:spPr>
          <a:xfrm>
            <a:off x="5915341" y="2153233"/>
            <a:ext cx="1307590" cy="20031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Москва</a:t>
            </a:r>
            <a:endParaRPr lang="en-ZA" sz="1000" dirty="0">
              <a:solidFill>
                <a:srgbClr val="96486E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B0EF21C2-2270-4231-B66E-E98F20C88D89}"/>
              </a:ext>
            </a:extLst>
          </p:cNvPr>
          <p:cNvSpPr/>
          <p:nvPr/>
        </p:nvSpPr>
        <p:spPr>
          <a:xfrm>
            <a:off x="7456487" y="1385832"/>
            <a:ext cx="1307590" cy="334123"/>
          </a:xfrm>
          <a:prstGeom prst="rect">
            <a:avLst/>
          </a:prstGeom>
          <a:solidFill>
            <a:srgbClr val="5D8AA1"/>
          </a:solidFill>
          <a:ln w="12700">
            <a:solidFill>
              <a:srgbClr val="5D8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Доход сверх прожит. </a:t>
            </a:r>
            <a:r>
              <a:rPr lang="en-US" sz="900" dirty="0">
                <a:solidFill>
                  <a:schemeClr val="bg1"/>
                </a:solidFill>
              </a:rPr>
              <a:t>min</a:t>
            </a:r>
            <a:endParaRPr lang="ru-RU" sz="900" dirty="0">
              <a:solidFill>
                <a:schemeClr val="bg1"/>
              </a:solidFill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0,82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3377788-504E-49D8-A3C3-659E3B277683}"/>
              </a:ext>
            </a:extLst>
          </p:cNvPr>
          <p:cNvSpPr/>
          <p:nvPr/>
        </p:nvSpPr>
        <p:spPr>
          <a:xfrm>
            <a:off x="7456488" y="1728984"/>
            <a:ext cx="1307590" cy="350967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583C79"/>
                </a:solidFill>
              </a:rPr>
              <a:t>Прожит. </a:t>
            </a:r>
            <a:r>
              <a:rPr lang="en-US" sz="900" dirty="0">
                <a:solidFill>
                  <a:srgbClr val="583C79"/>
                </a:solidFill>
              </a:rPr>
              <a:t>min </a:t>
            </a:r>
            <a:r>
              <a:rPr lang="ru-RU" sz="900" dirty="0">
                <a:solidFill>
                  <a:srgbClr val="583C79"/>
                </a:solidFill>
              </a:rPr>
              <a:t/>
            </a:r>
            <a:br>
              <a:rPr lang="ru-RU" sz="900" dirty="0">
                <a:solidFill>
                  <a:srgbClr val="583C79"/>
                </a:solidFill>
              </a:rPr>
            </a:br>
            <a:r>
              <a:rPr lang="ru-RU" sz="900" dirty="0">
                <a:solidFill>
                  <a:srgbClr val="583C79"/>
                </a:solidFill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861E41E-BCC1-4463-AB8E-420D36FF4978}"/>
              </a:ext>
            </a:extLst>
          </p:cNvPr>
          <p:cNvSpPr txBox="1"/>
          <p:nvPr/>
        </p:nvSpPr>
        <p:spPr>
          <a:xfrm>
            <a:off x="7456487" y="2146794"/>
            <a:ext cx="1307590" cy="200310"/>
          </a:xfrm>
          <a:prstGeom prst="roundRect">
            <a:avLst/>
          </a:prstGeom>
          <a:noFill/>
          <a:ln>
            <a:solidFill>
              <a:srgbClr val="96486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sz="1000" dirty="0">
                <a:solidFill>
                  <a:srgbClr val="96486E"/>
                </a:solidFill>
              </a:rPr>
              <a:t>Республика Тыва</a:t>
            </a:r>
            <a:endParaRPr lang="en-ZA" sz="1000" dirty="0">
              <a:solidFill>
                <a:srgbClr val="96486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48712" y="4736475"/>
            <a:ext cx="39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493A9"/>
                </a:solidFill>
                <a:latin typeface="Corbel" panose="020B0503020204020204" pitchFamily="34" charset="0"/>
              </a:rPr>
              <a:t>9</a:t>
            </a:r>
          </a:p>
        </p:txBody>
      </p:sp>
      <p:pic>
        <p:nvPicPr>
          <p:cNvPr id="29" name="Picture 6" descr="Emblem of the Ministry of science and higher education of the Russian Federation (25.02.2009 - present).png">
            <a:extLst>
              <a:ext uri="{FF2B5EF4-FFF2-40B4-BE49-F238E27FC236}">
                <a16:creationId xmlns="" xmlns:a16="http://schemas.microsoft.com/office/drawing/2014/main" id="{1B72F664-C3DD-470A-A373-3F177DCD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" y="126533"/>
            <a:ext cx="432122" cy="4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55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2400" b="1" dirty="0" smtClean="0">
            <a:solidFill>
              <a:schemeClr val="bg1"/>
            </a:solidFill>
            <a:latin typeface="Corbe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9743</TotalTime>
  <Words>2857</Words>
  <Application>Microsoft Office PowerPoint</Application>
  <PresentationFormat>Произвольный</PresentationFormat>
  <Paragraphs>857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Century Gothic</vt:lpstr>
      <vt:lpstr>Corbel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ЕШ</dc:creator>
  <cp:lastModifiedBy>Грекова Кристина Петровна</cp:lastModifiedBy>
  <cp:revision>824</cp:revision>
  <cp:lastPrinted>2019-09-19T16:04:49Z</cp:lastPrinted>
  <dcterms:created xsi:type="dcterms:W3CDTF">2018-06-22T21:19:34Z</dcterms:created>
  <dcterms:modified xsi:type="dcterms:W3CDTF">2020-01-14T14:02:40Z</dcterms:modified>
</cp:coreProperties>
</file>