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0" r:id="rId4"/>
    <p:sldId id="283" r:id="rId5"/>
    <p:sldId id="260" r:id="rId6"/>
    <p:sldId id="284" r:id="rId7"/>
    <p:sldId id="285" r:id="rId8"/>
    <p:sldId id="28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ED" initials="I" lastIdx="1" clrIdx="0">
    <p:extLst>
      <p:ext uri="{19B8F6BF-5375-455C-9EA6-DF929625EA0E}">
        <p15:presenceInfo xmlns:p15="http://schemas.microsoft.com/office/powerpoint/2012/main" userId="INE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D777-6128-4E38-BFEF-B777C76D819D}" type="datetimeFigureOut">
              <a:rPr lang="ru-RU" smtClean="0"/>
              <a:t>06/09/18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982B2-F619-4E01-B744-8A9EDFFA99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103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22FB-DE53-45A3-9904-EB00A0D45FD6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3D34-61FC-49D9-815B-618484F4C941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1B892-7534-4248-B08C-7DE71AB02F58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92B1-A2AE-4F9A-9FCD-03727AA53013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09EA-2F41-411A-B1CC-F5842B51FB45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FA1C-E4C3-44B6-BA1F-A1C1C47C930E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3847-77A7-4695-8D95-32EF9CC2516D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E0FF-58E5-470D-A896-1040D8AD0198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5949-2A3A-46CA-8A55-2538454AB9C5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4AC5-919D-454C-9089-EDEF172C123E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555-7A77-4762-957D-3DFF8753CF5A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C30F-C05D-4ED6-AF04-D7CDE81CC3D9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6926-4B8E-4270-A991-56D3E087ABFF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8AC8-E29A-4487-B84E-7D7C903DF07B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CB99-8695-4A30-9DE2-1016682E0AFD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FE1A-C542-49CE-84EF-CEE9349083DA}" type="datetime1">
              <a:rPr lang="en-US" smtClean="0"/>
              <a:t>9/6/2018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FA298-87DC-47C9-A3A8-5FD1E0B29906}" type="datetime1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ИАС "Сведения о НП(С)"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v.orlova@ined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nv.orlova@ined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FCA12-76C1-4998-A69C-97B8C4558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796" y="887116"/>
            <a:ext cx="8872396" cy="3163717"/>
          </a:xfrm>
        </p:spPr>
        <p:txBody>
          <a:bodyPr/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Информационно-аналитическая система</a:t>
            </a:r>
            <a:br>
              <a:rPr lang="ru-RU" dirty="0"/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«Сведения о специальностях и направлениях подготовки»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392D26-4B30-4A3B-88E7-162B682D2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042" y="4050833"/>
            <a:ext cx="8250961" cy="2363077"/>
          </a:xfrm>
        </p:spPr>
        <p:txBody>
          <a:bodyPr anchor="ctr">
            <a:normAutofit/>
          </a:bodyPr>
          <a:lstStyle/>
          <a:p>
            <a:pPr algn="ctr"/>
            <a:r>
              <a:rPr lang="ru-RU" sz="7200" b="1" dirty="0">
                <a:solidFill>
                  <a:schemeClr val="tx2">
                    <a:lumMod val="75000"/>
                  </a:schemeClr>
                </a:solidFill>
              </a:rPr>
              <a:t>ИНСТРУКЦИЯ</a:t>
            </a:r>
          </a:p>
        </p:txBody>
      </p:sp>
    </p:spTree>
    <p:extLst>
      <p:ext uri="{BB962C8B-B14F-4D97-AF65-F5344CB8AC3E}">
        <p14:creationId xmlns:p14="http://schemas.microsoft.com/office/powerpoint/2010/main" val="374448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 ИАС «Сведения о НП(С)»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ABAE099-AC93-4E8E-86AF-F49945F96D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604545"/>
              </p:ext>
            </p:extLst>
          </p:nvPr>
        </p:nvGraphicFramePr>
        <p:xfrm>
          <a:off x="241737" y="1882813"/>
          <a:ext cx="10710863" cy="3672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0863">
                  <a:extLst>
                    <a:ext uri="{9D8B030D-6E8A-4147-A177-3AD203B41FA5}">
                      <a16:colId xmlns:a16="http://schemas.microsoft.com/office/drawing/2014/main" val="3117501054"/>
                    </a:ext>
                  </a:extLst>
                </a:gridCol>
              </a:tblGrid>
              <a:tr h="82054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Сайт: </a:t>
                      </a:r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www.ined.ru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217031"/>
                  </a:ext>
                </a:extLst>
              </a:tr>
              <a:tr h="475392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185705"/>
                  </a:ext>
                </a:extLst>
              </a:tr>
              <a:tr h="47539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Деятельность образовательных организаций высшего образования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02686"/>
                  </a:ext>
                </a:extLst>
              </a:tr>
              <a:tr h="475392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806722"/>
                  </a:ext>
                </a:extLst>
              </a:tr>
              <a:tr h="47539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Сведения о специальностях и направлениях подготовки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97759"/>
                  </a:ext>
                </a:extLst>
              </a:tr>
              <a:tr h="475392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366056"/>
                  </a:ext>
                </a:extLst>
              </a:tr>
              <a:tr h="47539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РАБОЧИЙ КАБИНЕТ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652387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"Сведения о НП(С)"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3F8444C9-9EB5-4554-A123-5EDFEE4B3700}"/>
              </a:ext>
            </a:extLst>
          </p:cNvPr>
          <p:cNvSpPr/>
          <p:nvPr/>
        </p:nvSpPr>
        <p:spPr>
          <a:xfrm>
            <a:off x="5378597" y="2734112"/>
            <a:ext cx="499270" cy="497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12C37DF0-8213-4A62-9198-E0F0748A5A14}"/>
              </a:ext>
            </a:extLst>
          </p:cNvPr>
          <p:cNvSpPr/>
          <p:nvPr/>
        </p:nvSpPr>
        <p:spPr>
          <a:xfrm>
            <a:off x="5374825" y="3625238"/>
            <a:ext cx="499270" cy="497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BB4276F-5100-4CDE-81A0-D08D4BFE1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068" y="4580022"/>
            <a:ext cx="554784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0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Назначение ИАС «Сведения о НП(С)»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"Сведения о НП(С)"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lnSpcReduction="10000"/>
          </a:bodyPr>
          <a:lstStyle/>
          <a:p>
            <a:pPr marL="0" lvl="0" indent="0">
              <a:buClr>
                <a:srgbClr val="5FCBEF"/>
              </a:buClr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Система предназначена для текущего наполнения и актуализации:</a:t>
            </a:r>
          </a:p>
          <a:p>
            <a:pPr lvl="0" algn="just">
              <a:buClr>
                <a:srgbClr val="5FCBEF"/>
              </a:buClr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реестра специальностей и направлений подготовки, по которым соответствующие образовательные организации осуществляют прием граждан для обучения по программам бакалавриата, магистратуры, специалитета, аспирантуры, ординатуры и ассистентуры-стажировки;</a:t>
            </a:r>
            <a:endParaRPr lang="ru-RU" sz="2800" u="sng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сведений о наличии лицензии на осуществление образовательной деятельности по соответствующим специальностям и направлениям подготовки;</a:t>
            </a:r>
          </a:p>
          <a:p>
            <a:pPr algn="just">
              <a:spcBef>
                <a:spcPts val="1200"/>
              </a:spcBef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сведений о прохождении государственной аккредитации по соответствующим специальностям и направлениям подготовки.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5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«Сведения о НП(С)»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"Сведения о НП(С)"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8"/>
          </a:xfrm>
        </p:spPr>
        <p:txBody>
          <a:bodyPr anchor="t">
            <a:normAutofit/>
          </a:bodyPr>
          <a:lstStyle/>
          <a:p>
            <a:pPr marL="0" lvl="0" indent="0" algn="just">
              <a:buClr>
                <a:srgbClr val="5FCBEF"/>
              </a:buClr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является подсистемой ИАС «КЦП-ВО», «Мониторинг приема граждан», «Мониторинг приемной кампании» и состоит из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специальностей и направлений подготовки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по программам бакалавриата, магистратуры, специалитета, аспирантуры, ординатуры и ассистентуры-стажировки:</a:t>
            </a:r>
            <a:endParaRPr lang="ru-RU" sz="2800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rabicParenR"/>
            </a:pPr>
            <a:r>
              <a:rPr lang="ru-RU" sz="2800" u="sng" dirty="0">
                <a:solidFill>
                  <a:schemeClr val="accent6">
                    <a:lumMod val="50000"/>
                  </a:schemeClr>
                </a:solidFill>
              </a:rPr>
              <a:t>заявляемых на конкурс по установлению КЦП на 2019 год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– выделены зеленым или желтым фоном;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arenR"/>
            </a:pPr>
            <a:r>
              <a:rPr lang="ru-RU" sz="2800" u="sng" dirty="0">
                <a:solidFill>
                  <a:schemeClr val="accent6">
                    <a:lumMod val="50000"/>
                  </a:schemeClr>
                </a:solidFill>
              </a:rPr>
              <a:t>представленных в «Мониторинг ПК-2018»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– фоном не выделены.</a:t>
            </a:r>
          </a:p>
        </p:txBody>
      </p:sp>
    </p:spTree>
    <p:extLst>
      <p:ext uri="{BB962C8B-B14F-4D97-AF65-F5344CB8AC3E}">
        <p14:creationId xmlns:p14="http://schemas.microsoft.com/office/powerpoint/2010/main" val="153718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Последовательность работы в ИАС «Сведения о НП(С)»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"Сведения о НП(С)"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</a:rPr>
              <a:t>Шаг 1.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Загрузить или обновить (при необходимости) сканы нижеперечисленных документов в раздел </a:t>
            </a: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2. Документы образовательной организации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, а именно: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лицензия на осуществление образовательной деятельности;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приложения к лицензии на осуществление образовательной деятельности;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свидетельство о государственной аккредитации;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приложения к свидетельству о государственной аккредитации;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Устав образовательной организации (разделы, в которых указаны учредитель организации, полное и сокращенное наименования, перечень имеющихся филиалов).</a:t>
            </a:r>
          </a:p>
          <a:p>
            <a:pPr marL="0" indent="0" algn="just">
              <a:buNone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Примечания: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случае замены какого-либо документа в системе необходимо удалить имеющийся соответствующий файл и прикрепить новый;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формат загружаемых сканов – единый файл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PDF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документ должен соответствовать наименованию файла.</a:t>
            </a:r>
          </a:p>
        </p:txBody>
      </p:sp>
    </p:spTree>
    <p:extLst>
      <p:ext uri="{BB962C8B-B14F-4D97-AF65-F5344CB8AC3E}">
        <p14:creationId xmlns:p14="http://schemas.microsoft.com/office/powerpoint/2010/main" val="147728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Последовательность работы в ИАС «Сведения о НП(С)»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"Сведения о НП(С)"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</a:rPr>
              <a:t>Шаг 2.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Внести сведения об имеющихся лицензии на осуществление образовательной деятельности, свидетельстве о государственной аккредитации (при наличии) и соответствующих приложениях для специальностей и направлений подготовки в белых фоновых строках.</a:t>
            </a:r>
          </a:p>
          <a:p>
            <a:pPr marL="0" indent="0" algn="just">
              <a:buNone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Примечания: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случае отсутствия государственной аккредитации соответствующие поля в строке не заполняются.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После внесения сведений о лицензии на осуществление образовательной деятельности по специальности или направлению подготовки соответствующая строка обозначается серым фоном.</a:t>
            </a:r>
          </a:p>
        </p:txBody>
      </p:sp>
    </p:spTree>
    <p:extLst>
      <p:ext uri="{BB962C8B-B14F-4D97-AF65-F5344CB8AC3E}">
        <p14:creationId xmlns:p14="http://schemas.microsoft.com/office/powerpoint/2010/main" val="114752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Последовательность работы в ИАС «Сведения о НП(С)»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"Сведения о НП(С)"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</a:rPr>
              <a:t>Шаг 3.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Направить заявку на обработку введенной информации на е-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mail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nv.orlova@ined.ru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.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Примечания: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теме письма указать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ID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организации, поставить отметку «ЗАЯВКА»</a:t>
            </a: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Пример: 01.296.00.01 - ЗАЯВКА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По результатам обработки введенной информации соответствующая строка обозначается зеленым или желтым фоном.</a:t>
            </a:r>
          </a:p>
        </p:txBody>
      </p:sp>
    </p:spTree>
    <p:extLst>
      <p:ext uri="{BB962C8B-B14F-4D97-AF65-F5344CB8AC3E}">
        <p14:creationId xmlns:p14="http://schemas.microsoft.com/office/powerpoint/2010/main" val="270814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Цветовые обозначения ИАС «Сведения о НП(С)»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"Сведения о НП(С)"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8D88A91-5B37-4E5C-9971-888410C9E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097852"/>
              </p:ext>
            </p:extLst>
          </p:nvPr>
        </p:nvGraphicFramePr>
        <p:xfrm>
          <a:off x="241300" y="914400"/>
          <a:ext cx="10828338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27">
                  <a:extLst>
                    <a:ext uri="{9D8B030D-6E8A-4147-A177-3AD203B41FA5}">
                      <a16:colId xmlns:a16="http://schemas.microsoft.com/office/drawing/2014/main" val="1577389277"/>
                    </a:ext>
                  </a:extLst>
                </a:gridCol>
                <a:gridCol w="4631377">
                  <a:extLst>
                    <a:ext uri="{9D8B030D-6E8A-4147-A177-3AD203B41FA5}">
                      <a16:colId xmlns:a16="http://schemas.microsoft.com/office/drawing/2014/main" val="2762564193"/>
                    </a:ext>
                  </a:extLst>
                </a:gridCol>
                <a:gridCol w="4526334">
                  <a:extLst>
                    <a:ext uri="{9D8B030D-6E8A-4147-A177-3AD203B41FA5}">
                      <a16:colId xmlns:a16="http://schemas.microsoft.com/office/drawing/2014/main" val="709974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Цвет строки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Обозначение цвета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Действие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848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белый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rgbClr val="C00000"/>
                          </a:solidFill>
                        </a:rPr>
                        <a:t>информация</a:t>
                      </a:r>
                      <a:r>
                        <a:rPr lang="ru-RU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 </a:t>
                      </a: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лицензии на осуществление образовательной деятельности и свидетельстве о государственной аккредитации (при наличии) </a:t>
                      </a:r>
                      <a:r>
                        <a:rPr lang="ru-RU" sz="1800" b="0" dirty="0">
                          <a:solidFill>
                            <a:srgbClr val="C00000"/>
                          </a:solidFill>
                        </a:rPr>
                        <a:t>ОТСУТСТВУЕТ</a:t>
                      </a:r>
                      <a:endParaRPr lang="ru-RU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rgbClr val="C00000"/>
                          </a:solidFill>
                        </a:rPr>
                        <a:t>необходимо ввести </a:t>
                      </a:r>
                      <a:r>
                        <a:rPr lang="ru-RU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сведения о </a:t>
                      </a: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лицензии на осуществление образовательной деятельности и свидетельстве о государственной аккредитации (при наличии) </a:t>
                      </a:r>
                      <a:r>
                        <a:rPr lang="ru-RU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000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серый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>
                          <a:solidFill>
                            <a:srgbClr val="C00000"/>
                          </a:solidFill>
                        </a:rPr>
                        <a:t>информация</a:t>
                      </a:r>
                      <a:r>
                        <a:rPr lang="ru-RU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 </a:t>
                      </a: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лицензии на осуществление образовательной деятельности и свидетельстве о государственной аккредитации (при наличии) </a:t>
                      </a:r>
                      <a:r>
                        <a:rPr lang="ru-RU" sz="1800" b="0" dirty="0">
                          <a:solidFill>
                            <a:srgbClr val="C00000"/>
                          </a:solidFill>
                        </a:rPr>
                        <a:t>ВВЕДЕНА и находится в статусе ОБРАБОТКИ</a:t>
                      </a:r>
                      <a:endParaRPr lang="ru-RU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</a:rPr>
                        <a:t>направить заявку 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 обработку введенной информации на е-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mail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: 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nv.orlova@ined.ru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</a:rPr>
                        <a:t>ожидать результатов обработки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007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зеленый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НП(С), имеющее государственную аккредитации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-----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50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желтый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НП(С), не имеющее государственной аккредитации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-----</a:t>
                      </a:r>
                    </a:p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633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красный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НП(С), лишенное государственной аккредитации в соответствии с Распоряжением Рособрнадзора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-----</a:t>
                      </a:r>
                    </a:p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065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7624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4179</TotalTime>
  <Words>630</Words>
  <Application>Microsoft Office PowerPoint</Application>
  <PresentationFormat>Широкоэкранный</PresentationFormat>
  <Paragraphs>74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Аспект</vt:lpstr>
      <vt:lpstr>     Информационно-аналитическая система «Сведения о специальностях и направлениях подготовки»</vt:lpstr>
      <vt:lpstr>Адрес ИАС «Сведения о НП(С)»</vt:lpstr>
      <vt:lpstr>Назначение ИАС «Сведения о НП(С)»</vt:lpstr>
      <vt:lpstr>ИАС «Сведения о НП(С)»</vt:lpstr>
      <vt:lpstr>Последовательность работы в ИАС «Сведения о НП(С)»</vt:lpstr>
      <vt:lpstr>Последовательность работы в ИАС «Сведения о НП(С)»</vt:lpstr>
      <vt:lpstr>Последовательность работы в ИАС «Сведения о НП(С)»</vt:lpstr>
      <vt:lpstr>Цветовые обозначения ИАС «Сведения о НП(С)»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Информационно-аналитическая система «Мониторинг приемной кампании»</dc:title>
  <dc:creator>INED</dc:creator>
  <cp:lastModifiedBy>INED</cp:lastModifiedBy>
  <cp:revision>134</cp:revision>
  <cp:lastPrinted>2018-08-16T06:50:59Z</cp:lastPrinted>
  <dcterms:created xsi:type="dcterms:W3CDTF">2018-07-11T08:09:08Z</dcterms:created>
  <dcterms:modified xsi:type="dcterms:W3CDTF">2018-09-06T06:42:22Z</dcterms:modified>
</cp:coreProperties>
</file>